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59"/>
  </p:notesMasterIdLst>
  <p:sldIdLst>
    <p:sldId id="256" r:id="rId3"/>
    <p:sldId id="258" r:id="rId4"/>
    <p:sldId id="259" r:id="rId5"/>
    <p:sldId id="299" r:id="rId6"/>
    <p:sldId id="298" r:id="rId7"/>
    <p:sldId id="302" r:id="rId8"/>
    <p:sldId id="303" r:id="rId9"/>
    <p:sldId id="304" r:id="rId10"/>
    <p:sldId id="305" r:id="rId11"/>
    <p:sldId id="307" r:id="rId12"/>
    <p:sldId id="306" r:id="rId13"/>
    <p:sldId id="308" r:id="rId14"/>
    <p:sldId id="309" r:id="rId15"/>
    <p:sldId id="301" r:id="rId16"/>
    <p:sldId id="300" r:id="rId17"/>
    <p:sldId id="310" r:id="rId18"/>
    <p:sldId id="314" r:id="rId19"/>
    <p:sldId id="312" r:id="rId20"/>
    <p:sldId id="313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  <p:sldId id="282" r:id="rId44"/>
    <p:sldId id="283" r:id="rId45"/>
    <p:sldId id="284" r:id="rId46"/>
    <p:sldId id="285" r:id="rId47"/>
    <p:sldId id="286" r:id="rId48"/>
    <p:sldId id="287" r:id="rId49"/>
    <p:sldId id="288" r:id="rId50"/>
    <p:sldId id="289" r:id="rId51"/>
    <p:sldId id="290" r:id="rId52"/>
    <p:sldId id="291" r:id="rId53"/>
    <p:sldId id="292" r:id="rId54"/>
    <p:sldId id="293" r:id="rId55"/>
    <p:sldId id="294" r:id="rId56"/>
    <p:sldId id="295" r:id="rId57"/>
    <p:sldId id="296" r:id="rId58"/>
  </p:sldIdLst>
  <p:sldSz cx="9144000" cy="5143500" type="screen16x9"/>
  <p:notesSz cx="6858000" cy="9144000"/>
  <p:embeddedFontLst>
    <p:embeddedFont>
      <p:font typeface="Fira Code" panose="020B0809050000020004" pitchFamily="49" charset="0"/>
      <p:regular r:id="rId60"/>
      <p:bold r:id="rId61"/>
    </p:embeddedFont>
    <p:embeddedFont>
      <p:font typeface="Fira Code Light" panose="020B0809050000020004" pitchFamily="49" charset="0"/>
      <p:regular r:id="rId62"/>
      <p:bold r:id="rId63"/>
    </p:embeddedFont>
    <p:embeddedFont>
      <p:font typeface="Inter" panose="020B0604020202020204" charset="0"/>
      <p:regular r:id="rId64"/>
      <p:bold r:id="rId65"/>
      <p:italic r:id="rId66"/>
      <p:boldItalic r:id="rId67"/>
    </p:embeddedFont>
    <p:embeddedFont>
      <p:font typeface="Inter Light" panose="020B0604020202020204" charset="0"/>
      <p:regular r:id="rId68"/>
      <p:bold r:id="rId69"/>
      <p:italic r:id="rId70"/>
      <p:boldItalic r:id="rId71"/>
    </p:embeddedFont>
    <p:embeddedFont>
      <p:font typeface="Montserrat" panose="00000500000000000000" pitchFamily="2" charset="0"/>
      <p:regular r:id="rId72"/>
      <p:bold r:id="rId73"/>
      <p:italic r:id="rId74"/>
      <p:boldItalic r:id="rId75"/>
    </p:embeddedFont>
    <p:embeddedFont>
      <p:font typeface="Poppins" panose="00000500000000000000" pitchFamily="2" charset="0"/>
      <p:regular r:id="rId76"/>
      <p:bold r:id="rId77"/>
      <p:italic r:id="rId78"/>
      <p:boldItalic r:id="rId79"/>
    </p:embeddedFont>
    <p:embeddedFont>
      <p:font typeface="Poppins Light" panose="00000400000000000000" pitchFamily="2" charset="0"/>
      <p:regular r:id="rId80"/>
      <p:bold r:id="rId81"/>
      <p:italic r:id="rId82"/>
      <p:boldItalic r:id="rId83"/>
    </p:embeddedFont>
    <p:embeddedFont>
      <p:font typeface="Spectral" panose="020B0604020202020204" charset="0"/>
      <p:regular r:id="rId84"/>
      <p:bold r:id="rId85"/>
      <p:italic r:id="rId86"/>
      <p:boldItalic r:id="rId87"/>
    </p:embeddedFont>
    <p:embeddedFont>
      <p:font typeface="Spectral Light" panose="020B0604020202020204" charset="0"/>
      <p:regular r:id="rId88"/>
      <p:bold r:id="rId89"/>
      <p:italic r:id="rId90"/>
      <p:boldItalic r:id="rId9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2F8E22-B938-4752-B560-229DC63CA82E}">
  <a:tblStyle styleId="{942F8E22-B938-4752-B560-229DC63CA8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A007D8D-AF31-47E1-820A-931789C7C31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41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84" Type="http://schemas.openxmlformats.org/officeDocument/2006/relationships/font" Target="fonts/font25.fntdata"/><Relationship Id="rId89" Type="http://schemas.openxmlformats.org/officeDocument/2006/relationships/font" Target="fonts/font30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15.fntdata"/><Relationship Id="rId79" Type="http://schemas.openxmlformats.org/officeDocument/2006/relationships/font" Target="fonts/font20.fntdata"/><Relationship Id="rId5" Type="http://schemas.openxmlformats.org/officeDocument/2006/relationships/slide" Target="slides/slide3.xml"/><Relationship Id="rId90" Type="http://schemas.openxmlformats.org/officeDocument/2006/relationships/font" Target="fonts/font31.fntdata"/><Relationship Id="rId95" Type="http://schemas.openxmlformats.org/officeDocument/2006/relationships/tableStyles" Target="tableStyle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3.fntdata"/><Relationship Id="rId80" Type="http://schemas.openxmlformats.org/officeDocument/2006/relationships/font" Target="fonts/font21.fntdata"/><Relationship Id="rId85" Type="http://schemas.openxmlformats.org/officeDocument/2006/relationships/font" Target="fonts/font26.fntdata"/><Relationship Id="rId93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font" Target="fonts/font16.fntdata"/><Relationship Id="rId83" Type="http://schemas.openxmlformats.org/officeDocument/2006/relationships/font" Target="fonts/font24.fntdata"/><Relationship Id="rId88" Type="http://schemas.openxmlformats.org/officeDocument/2006/relationships/font" Target="fonts/font29.fntdata"/><Relationship Id="rId91" Type="http://schemas.openxmlformats.org/officeDocument/2006/relationships/font" Target="fonts/font3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font" Target="fonts/font14.fntdata"/><Relationship Id="rId78" Type="http://schemas.openxmlformats.org/officeDocument/2006/relationships/font" Target="fonts/font19.fntdata"/><Relationship Id="rId81" Type="http://schemas.openxmlformats.org/officeDocument/2006/relationships/font" Target="fonts/font22.fntdata"/><Relationship Id="rId86" Type="http://schemas.openxmlformats.org/officeDocument/2006/relationships/font" Target="fonts/font27.fntdata"/><Relationship Id="rId9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7.fntdata"/><Relationship Id="rId7" Type="http://schemas.openxmlformats.org/officeDocument/2006/relationships/slide" Target="slides/slide5.xml"/><Relationship Id="rId71" Type="http://schemas.openxmlformats.org/officeDocument/2006/relationships/font" Target="fonts/font12.fntdata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7.fntdata"/><Relationship Id="rId87" Type="http://schemas.openxmlformats.org/officeDocument/2006/relationships/font" Target="fonts/font28.fntdata"/><Relationship Id="rId61" Type="http://schemas.openxmlformats.org/officeDocument/2006/relationships/font" Target="fonts/font2.fntdata"/><Relationship Id="rId82" Type="http://schemas.openxmlformats.org/officeDocument/2006/relationships/font" Target="fonts/font23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c3d3ccbd25_0_1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c3d3ccbd25_0_1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c3d3ccbd25_0_1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c3d3ccbd25_0_1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4687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c3d3ccbd25_0_1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c3d3ccbd25_0_1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6855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c3d3ccbd25_0_1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c3d3ccbd25_0_1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7417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c3d3ccbd25_0_1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c3d3ccbd25_0_1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266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c3d3ccbd25_0_1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c3d3ccbd25_0_1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73691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c3d3ccbd25_0_1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c3d3ccbd25_0_1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9902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c3d3ccbd25_0_1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c3d3ccbd25_0_1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8599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c3d3ccbd25_0_1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c3d3ccbd25_0_1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71863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c3d3ccbd25_0_1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c3d3ccbd25_0_1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34852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c3d3ccbd25_0_17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c3d3ccbd25_0_17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3569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c3d3ccbd25_0_1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c3d3ccbd25_0_15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c3d3ccbd25_0_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c3d3ccbd25_0_1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c3d3ccbd25_0_1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c3d3ccbd25_0_1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c3d3ccbd25_0_1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c3d3ccbd25_0_1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c3d3ccbd25_0_1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c3d3ccbd25_0_1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c3d3ccbd25_0_1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c3d3ccbd25_0_1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c3d3ccbd25_0_1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c3d3ccbd25_0_1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c3d3ccbd25_0_1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c3d3ccbd25_0_1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c3d3ccbd25_0_1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c3d3ccbd25_0_1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c3d3ccbd25_0_1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c3d3ccbd25_0_1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c3d3ccbd25_0_1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c3d3ccbd25_0_1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c3d3ccbd25_0_1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c3d3ccbd25_0_1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c3d3ccbd25_0_1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c3d3ccbd25_0_1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c3d3ccbd25_0_1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c3d3ccbd25_0_1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c3d3ccbd25_0_1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c3d3ccbd25_0_1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c3d3ccbd25_0_1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c3d3ccbd25_0_1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c3d3ccbd25_0_1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c3d3ccbd25_0_1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c3d3ccbd25_0_1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c3d3ccbd25_0_1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c3d3ccbd25_0_1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c3d3ccbd25_0_1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c3d3ccbd25_0_1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c3d3ccbd25_0_1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c3d3ccbd25_0_1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c3d3ccbd25_0_1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c3d3ccbd25_0_1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c3d3ccbd25_0_1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c3d3ccbd25_0_1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c3d3ccbd25_0_1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3263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c3d3ccbd25_0_1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c3d3ccbd25_0_1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c3d3ccbd25_0_17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c3d3ccbd25_0_17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c3d3ccbd25_0_1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c3d3ccbd25_0_1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c3d3ccbd25_0_1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c3d3ccbd25_0_1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c3d3ccbd25_0_1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c3d3ccbd25_0_17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c3d3ccbd25_0_1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c3d3ccbd25_0_18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c3d3ccbd25_0_1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c3d3ccbd25_0_1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c3d3ccbd25_0_1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c3d3ccbd25_0_1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c3d3ccbd25_0_1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c3d3ccbd25_0_1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c3d3ccbd25_0_19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c3d3ccbd25_0_19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c3d3ccbd25_0_1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c3d3ccbd25_0_1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92229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c3d3ccbd25_0_19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c3d3ccbd25_0_19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c3d3ccbd25_0_1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c3d3ccbd25_0_1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c3d3ccbd25_0_19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c3d3ccbd25_0_19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c3d3ccbd25_0_19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2c3d3ccbd25_0_19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2c3d3ccbd25_0_2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2c3d3ccbd25_0_2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2c3d3ccbd25_0_2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2c3d3ccbd25_0_28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2c3d3ccbd25_0_28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2c3d3ccbd25_0_28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c3d3ccbd25_0_1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c3d3ccbd25_0_1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077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c3d3ccbd25_0_1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c3d3ccbd25_0_1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4141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c3d3ccbd25_0_1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c3d3ccbd25_0_1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9680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c3d3ccbd25_0_1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c3d3ccbd25_0_1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2050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923031"/>
            <a:ext cx="9144000" cy="183006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2211600" y="927875"/>
            <a:ext cx="4720800" cy="2223900"/>
          </a:xfrm>
          <a:prstGeom prst="rect">
            <a:avLst/>
          </a:prstGeom>
          <a:effectLst>
            <a:outerShdw blurRad="857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Spectral"/>
              <a:buNone/>
              <a:defRPr sz="5200">
                <a:latin typeface="Spectral"/>
                <a:ea typeface="Spectral"/>
                <a:cs typeface="Spectral"/>
                <a:sym typeface="Spectra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Inter"/>
              <a:buNone/>
              <a:defRPr sz="5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Inter"/>
              <a:buNone/>
              <a:defRPr sz="5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Inter"/>
              <a:buNone/>
              <a:defRPr sz="5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Inter"/>
              <a:buNone/>
              <a:defRPr sz="5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Inter"/>
              <a:buNone/>
              <a:defRPr sz="5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Inter"/>
              <a:buNone/>
              <a:defRPr sz="5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Inter"/>
              <a:buNone/>
              <a:defRPr sz="5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Inter"/>
              <a:buNone/>
              <a:defRPr sz="5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000000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987673"/>
            <a:ext cx="9144000" cy="1830077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 txBox="1">
            <a:spLocks noGrp="1"/>
          </p:cNvSpPr>
          <p:nvPr>
            <p:ph type="ctrTitle"/>
          </p:nvPr>
        </p:nvSpPr>
        <p:spPr>
          <a:xfrm>
            <a:off x="2569800" y="1855800"/>
            <a:ext cx="40044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pectral"/>
              <a:buNone/>
              <a:defRPr sz="52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ubTitle" idx="1"/>
          </p:nvPr>
        </p:nvSpPr>
        <p:spPr>
          <a:xfrm>
            <a:off x="2569800" y="2807701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Light"/>
              <a:buNone/>
              <a:defRPr sz="14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Light"/>
              <a:buNone/>
              <a:defRPr sz="14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Light"/>
              <a:buNone/>
              <a:defRPr sz="14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Light"/>
              <a:buNone/>
              <a:defRPr sz="14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Light"/>
              <a:buNone/>
              <a:defRPr sz="14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Light"/>
              <a:buNone/>
              <a:defRPr sz="14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Light"/>
              <a:buNone/>
              <a:defRPr sz="14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Light"/>
              <a:buNone/>
              <a:defRPr sz="14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Light"/>
              <a:buNone/>
              <a:defRPr sz="14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 1">
  <p:cSld name="TITLE_1_2">
    <p:bg>
      <p:bgPr>
        <a:solidFill>
          <a:srgbClr val="000000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ctrTitle"/>
          </p:nvPr>
        </p:nvSpPr>
        <p:spPr>
          <a:xfrm>
            <a:off x="2569800" y="2770200"/>
            <a:ext cx="40044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pectral"/>
              <a:buNone/>
              <a:defRPr sz="52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1"/>
          </p:nvPr>
        </p:nvSpPr>
        <p:spPr>
          <a:xfrm>
            <a:off x="2569800" y="3722101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Light"/>
              <a:buNone/>
              <a:defRPr sz="14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Light"/>
              <a:buNone/>
              <a:defRPr sz="14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Light"/>
              <a:buNone/>
              <a:defRPr sz="14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Light"/>
              <a:buNone/>
              <a:defRPr sz="14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Light"/>
              <a:buNone/>
              <a:defRPr sz="14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Light"/>
              <a:buNone/>
              <a:defRPr sz="14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Light"/>
              <a:buNone/>
              <a:defRPr sz="14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Light"/>
              <a:buNone/>
              <a:defRPr sz="14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Light"/>
              <a:buNone/>
              <a:defRPr sz="14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pic>
        <p:nvPicPr>
          <p:cNvPr id="64" name="Google Shape;6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-2"/>
            <a:ext cx="9144000" cy="1830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2385525" y="1310550"/>
            <a:ext cx="4777200" cy="32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rtl="0">
              <a:spcBef>
                <a:spcPts val="600"/>
              </a:spcBef>
              <a:spcAft>
                <a:spcPts val="0"/>
              </a:spcAft>
              <a:buSzPts val="2600"/>
              <a:buFont typeface="Spectral"/>
              <a:buChar char="￮"/>
              <a:defRPr sz="2600" b="1">
                <a:latin typeface="Spectral"/>
                <a:ea typeface="Spectral"/>
                <a:cs typeface="Spectral"/>
                <a:sym typeface="Spectral"/>
              </a:defRPr>
            </a:lvl1pPr>
            <a:lvl2pPr marL="914400" lvl="1" indent="-393700" rtl="0">
              <a:spcBef>
                <a:spcPts val="0"/>
              </a:spcBef>
              <a:spcAft>
                <a:spcPts val="0"/>
              </a:spcAft>
              <a:buSzPts val="2600"/>
              <a:buFont typeface="Spectral"/>
              <a:buChar char="￮"/>
              <a:defRPr sz="2600" b="1">
                <a:latin typeface="Spectral"/>
                <a:ea typeface="Spectral"/>
                <a:cs typeface="Spectral"/>
                <a:sym typeface="Spectral"/>
              </a:defRPr>
            </a:lvl2pPr>
            <a:lvl3pPr marL="1371600" lvl="2" indent="-393700" rtl="0">
              <a:spcBef>
                <a:spcPts val="0"/>
              </a:spcBef>
              <a:spcAft>
                <a:spcPts val="0"/>
              </a:spcAft>
              <a:buSzPts val="2600"/>
              <a:buFont typeface="Spectral"/>
              <a:buChar char="￮"/>
              <a:defRPr sz="2600" b="1">
                <a:latin typeface="Spectral"/>
                <a:ea typeface="Spectral"/>
                <a:cs typeface="Spectral"/>
                <a:sym typeface="Spectral"/>
              </a:defRPr>
            </a:lvl3pPr>
            <a:lvl4pPr marL="1828800" lvl="3" indent="-393700" rtl="0">
              <a:spcBef>
                <a:spcPts val="0"/>
              </a:spcBef>
              <a:spcAft>
                <a:spcPts val="0"/>
              </a:spcAft>
              <a:buSzPts val="2600"/>
              <a:buFont typeface="Spectral"/>
              <a:buChar char="●"/>
              <a:defRPr sz="2600" b="1">
                <a:latin typeface="Spectral"/>
                <a:ea typeface="Spectral"/>
                <a:cs typeface="Spectral"/>
                <a:sym typeface="Spectral"/>
              </a:defRPr>
            </a:lvl4pPr>
            <a:lvl5pPr marL="2286000" lvl="4" indent="-393700" rtl="0">
              <a:spcBef>
                <a:spcPts val="0"/>
              </a:spcBef>
              <a:spcAft>
                <a:spcPts val="0"/>
              </a:spcAft>
              <a:buSzPts val="2600"/>
              <a:buFont typeface="Spectral"/>
              <a:buChar char="○"/>
              <a:defRPr sz="2600" b="1">
                <a:latin typeface="Spectral"/>
                <a:ea typeface="Spectral"/>
                <a:cs typeface="Spectral"/>
                <a:sym typeface="Spectral"/>
              </a:defRPr>
            </a:lvl5pPr>
            <a:lvl6pPr marL="2743200" lvl="5" indent="-393700" rtl="0">
              <a:spcBef>
                <a:spcPts val="0"/>
              </a:spcBef>
              <a:spcAft>
                <a:spcPts val="0"/>
              </a:spcAft>
              <a:buSzPts val="2600"/>
              <a:buFont typeface="Spectral"/>
              <a:buChar char="■"/>
              <a:defRPr sz="2600" b="1">
                <a:latin typeface="Spectral"/>
                <a:ea typeface="Spectral"/>
                <a:cs typeface="Spectral"/>
                <a:sym typeface="Spectral"/>
              </a:defRPr>
            </a:lvl6pPr>
            <a:lvl7pPr marL="3200400" lvl="6" indent="-393700" rtl="0">
              <a:spcBef>
                <a:spcPts val="0"/>
              </a:spcBef>
              <a:spcAft>
                <a:spcPts val="0"/>
              </a:spcAft>
              <a:buSzPts val="2600"/>
              <a:buFont typeface="Spectral"/>
              <a:buChar char="●"/>
              <a:defRPr sz="2600" b="1">
                <a:latin typeface="Spectral"/>
                <a:ea typeface="Spectral"/>
                <a:cs typeface="Spectral"/>
                <a:sym typeface="Spectral"/>
              </a:defRPr>
            </a:lvl7pPr>
            <a:lvl8pPr marL="3657600" lvl="7" indent="-393700" rtl="0">
              <a:spcBef>
                <a:spcPts val="0"/>
              </a:spcBef>
              <a:spcAft>
                <a:spcPts val="0"/>
              </a:spcAft>
              <a:buSzPts val="2600"/>
              <a:buFont typeface="Spectral"/>
              <a:buChar char="○"/>
              <a:defRPr sz="2600" b="1">
                <a:latin typeface="Spectral"/>
                <a:ea typeface="Spectral"/>
                <a:cs typeface="Spectral"/>
                <a:sym typeface="Spectral"/>
              </a:defRPr>
            </a:lvl8pPr>
            <a:lvl9pPr marL="4114800" lvl="8" indent="-393700" rtl="0">
              <a:spcBef>
                <a:spcPts val="0"/>
              </a:spcBef>
              <a:spcAft>
                <a:spcPts val="0"/>
              </a:spcAft>
              <a:buSzPts val="2600"/>
              <a:buFont typeface="Spectral"/>
              <a:buChar char="■"/>
              <a:defRPr sz="2600" b="1"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/>
          <p:nvPr/>
        </p:nvSpPr>
        <p:spPr>
          <a:xfrm>
            <a:off x="1599200" y="1326625"/>
            <a:ext cx="7641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200" b="1">
                <a:latin typeface="Spectral"/>
                <a:ea typeface="Spectral"/>
                <a:cs typeface="Spectral"/>
                <a:sym typeface="Spectral"/>
              </a:rPr>
              <a:t>“</a:t>
            </a:r>
            <a:endParaRPr sz="7200" b="1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Spectral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nter Light"/>
              <a:buChar char="￮"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Char char="￮"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Char char="￮"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Char char="●"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Char char="○"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Char char="■"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Char char="●"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Char char="○"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Char char="■"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big image">
  <p:cSld name="TITLE_AND_BODY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45048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Spectral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body" idx="1"/>
          </p:nvPr>
        </p:nvSpPr>
        <p:spPr>
          <a:xfrm>
            <a:off x="985679" y="1958050"/>
            <a:ext cx="39765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Font typeface="Inter Light"/>
              <a:buChar char="￮"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Char char="￮"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Char char="￮"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Char char="●"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Char char="○"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Char char="■"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Char char="●"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Char char="○"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Char char="■"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2" name="Google Shape;82;p20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Spectral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Font typeface="Inter Light"/>
              <a:buChar char="￮"/>
              <a:defRPr sz="14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Char char="￮"/>
              <a:defRPr sz="14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Char char="￮"/>
              <a:defRPr sz="14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Char char="●"/>
              <a:defRPr sz="14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Char char="○"/>
              <a:defRPr sz="14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Char char="■"/>
              <a:defRPr sz="14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Char char="●"/>
              <a:defRPr sz="14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Char char="○"/>
              <a:defRPr sz="14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Char char="■"/>
              <a:defRPr sz="14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body" idx="2"/>
          </p:nvPr>
        </p:nvSpPr>
        <p:spPr>
          <a:xfrm>
            <a:off x="3440857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Font typeface="Inter Light"/>
              <a:buChar char="￮"/>
              <a:defRPr sz="14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Char char="￮"/>
              <a:defRPr sz="14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Char char="￮"/>
              <a:defRPr sz="14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Char char="●"/>
              <a:defRPr sz="14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Char char="○"/>
              <a:defRPr sz="14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Char char="■"/>
              <a:defRPr sz="14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Char char="●"/>
              <a:defRPr sz="14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Char char="○"/>
              <a:defRPr sz="14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Char char="■"/>
              <a:defRPr sz="14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8" name="Google Shape;88;p2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Spectral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Font typeface="Inter Light"/>
              <a:buChar char="￮"/>
              <a:defRPr sz="11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￮"/>
              <a:defRPr sz="11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￮"/>
              <a:defRPr sz="11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●"/>
              <a:defRPr sz="11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○"/>
              <a:defRPr sz="11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■"/>
              <a:defRPr sz="11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●"/>
              <a:defRPr sz="11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○"/>
              <a:defRPr sz="11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■"/>
              <a:defRPr sz="11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2"/>
          </p:nvPr>
        </p:nvSpPr>
        <p:spPr>
          <a:xfrm>
            <a:off x="2630936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Font typeface="Inter Light"/>
              <a:buChar char="￮"/>
              <a:defRPr sz="11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￮"/>
              <a:defRPr sz="11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￮"/>
              <a:defRPr sz="11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●"/>
              <a:defRPr sz="11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○"/>
              <a:defRPr sz="11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■"/>
              <a:defRPr sz="11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●"/>
              <a:defRPr sz="11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○"/>
              <a:defRPr sz="11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■"/>
              <a:defRPr sz="11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body" idx="3"/>
          </p:nvPr>
        </p:nvSpPr>
        <p:spPr>
          <a:xfrm>
            <a:off x="4192246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Font typeface="Inter Light"/>
              <a:buChar char="￮"/>
              <a:defRPr sz="11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￮"/>
              <a:defRPr sz="11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￮"/>
              <a:defRPr sz="11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●"/>
              <a:defRPr sz="11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○"/>
              <a:defRPr sz="11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■"/>
              <a:defRPr sz="11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●"/>
              <a:defRPr sz="11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○"/>
              <a:defRPr sz="11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■"/>
              <a:defRPr sz="11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Spectral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96" name="Google Shape;96;p2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9" name="Google Shape;99;p23"/>
          <p:cNvSpPr txBox="1">
            <a:spLocks noGrp="1"/>
          </p:cNvSpPr>
          <p:nvPr>
            <p:ph type="body" idx="1"/>
          </p:nvPr>
        </p:nvSpPr>
        <p:spPr>
          <a:xfrm>
            <a:off x="1069625" y="4406300"/>
            <a:ext cx="46080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rtl="0">
              <a:spcBef>
                <a:spcPts val="360"/>
              </a:spcBef>
              <a:spcAft>
                <a:spcPts val="0"/>
              </a:spcAft>
              <a:buSzPts val="1400"/>
              <a:buFont typeface="Inter Light"/>
              <a:buNone/>
              <a:defRPr sz="1400">
                <a:latin typeface="Inter Light"/>
                <a:ea typeface="Inter Light"/>
                <a:cs typeface="Inter Light"/>
                <a:sym typeface="Inter Light"/>
              </a:defRPr>
            </a:lvl1pPr>
          </a:lstStyle>
          <a:p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A" type="blank">
  <p:cSld name="BLANK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3" name="Google Shape;103;p2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B">
  <p:cSld name="BLANK_2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6" name="Google Shape;106;p2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rgbClr val="000000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9" name="Google Shape;109;p2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3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inclusive.microsoft.design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d%C3%A9borah-guyard/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www.linkedin.com/in/emmanuelle-aboaf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hyperlink" Target="https://github.com/emma11y/panorama-handicap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://unsplash.com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contribute.cncf.io/accessibility/deaf-and-hard-of-hearing/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www.duchess-france.fr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shodo.io/" TargetMode="External"/><Relationship Id="rId5" Type="http://schemas.openxmlformats.org/officeDocument/2006/relationships/image" Target="../media/image6.jpg"/><Relationship Id="rId4" Type="http://schemas.openxmlformats.org/officeDocument/2006/relationships/image" Target="../media/image5.png"/><Relationship Id="rId9" Type="http://schemas.openxmlformats.org/officeDocument/2006/relationships/hyperlink" Target="https://developers.google.com/womentechmakers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://unsplash.com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pectral?query=spectral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fonts.google.com/specimen/Inter?query=inter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 txBox="1">
            <a:spLocks noGrp="1"/>
          </p:cNvSpPr>
          <p:nvPr>
            <p:ph type="ctrTitle"/>
          </p:nvPr>
        </p:nvSpPr>
        <p:spPr>
          <a:xfrm>
            <a:off x="334643" y="1459800"/>
            <a:ext cx="8603087" cy="222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Immersion dans les Situations de Handicap : </a:t>
            </a:r>
            <a:r>
              <a:rPr lang="en-US" sz="4000" dirty="0" err="1"/>
              <a:t>participez</a:t>
            </a:r>
            <a:r>
              <a:rPr lang="en-US" sz="4000" dirty="0"/>
              <a:t> à un panorama </a:t>
            </a:r>
            <a:r>
              <a:rPr lang="en-US" sz="4000" dirty="0" err="1"/>
              <a:t>intéractif</a:t>
            </a:r>
            <a:r>
              <a:rPr lang="en-US" sz="4000" dirty="0"/>
              <a:t>.</a:t>
            </a:r>
          </a:p>
        </p:txBody>
      </p:sp>
      <p:pic>
        <p:nvPicPr>
          <p:cNvPr id="115" name="Google Shape;1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62" y="105150"/>
            <a:ext cx="484162" cy="4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9270" y="186408"/>
            <a:ext cx="740868" cy="32378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7"/>
          <p:cNvSpPr txBox="1">
            <a:spLocks noGrp="1"/>
          </p:cNvSpPr>
          <p:nvPr>
            <p:ph type="subTitle" idx="4294967295"/>
          </p:nvPr>
        </p:nvSpPr>
        <p:spPr>
          <a:xfrm>
            <a:off x="2569800" y="732776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chemeClr val="accent1"/>
                </a:solidFill>
                <a:latin typeface="Spectral"/>
                <a:ea typeface="Spectral"/>
                <a:cs typeface="Spectral"/>
                <a:sym typeface="Spectral"/>
              </a:rPr>
              <a:t>SHODO</a:t>
            </a:r>
            <a:endParaRPr b="1" dirty="0">
              <a:solidFill>
                <a:schemeClr val="accen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4"/>
          <p:cNvSpPr txBox="1">
            <a:spLocks noGrp="1"/>
          </p:cNvSpPr>
          <p:nvPr>
            <p:ph type="ctrTitle" idx="4294967295"/>
          </p:nvPr>
        </p:nvSpPr>
        <p:spPr>
          <a:xfrm>
            <a:off x="1995986" y="681614"/>
            <a:ext cx="43650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 dirty="0">
                <a:latin typeface="Spectral"/>
                <a:ea typeface="Spectral"/>
                <a:cs typeface="Spectral"/>
                <a:sym typeface="Spectral"/>
              </a:rPr>
              <a:t>12 millions</a:t>
            </a:r>
            <a:endParaRPr sz="4200" dirty="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72" name="Google Shape;272;p44"/>
          <p:cNvSpPr txBox="1">
            <a:spLocks noGrp="1"/>
          </p:cNvSpPr>
          <p:nvPr>
            <p:ph type="subTitle" idx="4294967295"/>
          </p:nvPr>
        </p:nvSpPr>
        <p:spPr>
          <a:xfrm>
            <a:off x="1995986" y="1292522"/>
            <a:ext cx="43650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1400" dirty="0">
                <a:latin typeface="Inter Light"/>
                <a:ea typeface="Inter Light"/>
                <a:cs typeface="Inter Light"/>
                <a:sym typeface="Inter Light"/>
              </a:rPr>
              <a:t>d</a:t>
            </a:r>
            <a:r>
              <a:rPr lang="fr" sz="1400" dirty="0">
                <a:latin typeface="Inter Light"/>
                <a:ea typeface="Inter Light"/>
                <a:cs typeface="Inter Light"/>
                <a:sym typeface="Inter Light"/>
              </a:rPr>
              <a:t>e personnes handicapées en France</a:t>
            </a:r>
            <a:endParaRPr sz="1400" dirty="0"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73" name="Google Shape;273;p44"/>
          <p:cNvSpPr txBox="1">
            <a:spLocks noGrp="1"/>
          </p:cNvSpPr>
          <p:nvPr>
            <p:ph type="ctrTitle" idx="4294967295"/>
          </p:nvPr>
        </p:nvSpPr>
        <p:spPr>
          <a:xfrm>
            <a:off x="1995986" y="3310507"/>
            <a:ext cx="5995358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200" dirty="0">
                <a:latin typeface="Spectral"/>
                <a:ea typeface="Spectral"/>
                <a:cs typeface="Spectral"/>
                <a:sym typeface="Spectral"/>
              </a:rPr>
              <a:t>95,9%</a:t>
            </a:r>
            <a:endParaRPr sz="4200" dirty="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74" name="Google Shape;274;p44"/>
          <p:cNvSpPr txBox="1">
            <a:spLocks noGrp="1"/>
          </p:cNvSpPr>
          <p:nvPr>
            <p:ph type="subTitle" idx="4294967295"/>
          </p:nvPr>
        </p:nvSpPr>
        <p:spPr>
          <a:xfrm>
            <a:off x="1995986" y="3921414"/>
            <a:ext cx="5995358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1400" dirty="0">
                <a:latin typeface="Inter Light"/>
                <a:ea typeface="Inter Light"/>
                <a:cs typeface="Inter Light"/>
                <a:sym typeface="Inter Light"/>
              </a:rPr>
              <a:t>D</a:t>
            </a:r>
            <a:r>
              <a:rPr lang="fr" sz="1400" dirty="0">
                <a:latin typeface="Inter Light"/>
                <a:ea typeface="Inter Light"/>
                <a:cs typeface="Inter Light"/>
                <a:sym typeface="Inter Light"/>
              </a:rPr>
              <a:t>es sites webs sont inaccessibles selon le rapport WebAIM en 2023</a:t>
            </a:r>
            <a:endParaRPr sz="1400" dirty="0"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75" name="Google Shape;275;p44"/>
          <p:cNvSpPr txBox="1">
            <a:spLocks noGrp="1"/>
          </p:cNvSpPr>
          <p:nvPr>
            <p:ph type="ctrTitle" idx="4294967295"/>
          </p:nvPr>
        </p:nvSpPr>
        <p:spPr>
          <a:xfrm>
            <a:off x="1995986" y="1996061"/>
            <a:ext cx="5769978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 dirty="0">
                <a:latin typeface="Spectral"/>
                <a:ea typeface="Spectral"/>
                <a:cs typeface="Spectral"/>
                <a:sym typeface="Spectral"/>
              </a:rPr>
              <a:t>5 familles de handicap</a:t>
            </a:r>
            <a:endParaRPr sz="4200" dirty="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76" name="Google Shape;276;p44"/>
          <p:cNvSpPr txBox="1">
            <a:spLocks noGrp="1"/>
          </p:cNvSpPr>
          <p:nvPr>
            <p:ph type="subTitle" idx="4294967295"/>
          </p:nvPr>
        </p:nvSpPr>
        <p:spPr>
          <a:xfrm>
            <a:off x="1995986" y="2606968"/>
            <a:ext cx="43650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1400" dirty="0">
                <a:latin typeface="Inter Light"/>
                <a:ea typeface="Inter Light"/>
                <a:cs typeface="Inter Light"/>
                <a:sym typeface="Inter Light"/>
              </a:rPr>
              <a:t>Cognitif, mental, moteur, psychique et sensoriel</a:t>
            </a:r>
            <a:endParaRPr sz="1400" dirty="0"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77" name="Google Shape;277;p4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10</a:t>
            </a:fld>
            <a:endParaRPr/>
          </a:p>
        </p:txBody>
      </p:sp>
      <p:grpSp>
        <p:nvGrpSpPr>
          <p:cNvPr id="278" name="Google Shape;278;p44"/>
          <p:cNvGrpSpPr/>
          <p:nvPr/>
        </p:nvGrpSpPr>
        <p:grpSpPr>
          <a:xfrm>
            <a:off x="1315674" y="987477"/>
            <a:ext cx="435600" cy="435600"/>
            <a:chOff x="1756363" y="1443138"/>
            <a:chExt cx="435600" cy="435600"/>
          </a:xfrm>
        </p:grpSpPr>
        <p:sp>
          <p:nvSpPr>
            <p:cNvPr id="279" name="Google Shape;279;p44"/>
            <p:cNvSpPr/>
            <p:nvPr/>
          </p:nvSpPr>
          <p:spPr>
            <a:xfrm>
              <a:off x="1756363" y="1443138"/>
              <a:ext cx="435600" cy="435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pic>
          <p:nvPicPr>
            <p:cNvPr id="280" name="Google Shape;280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69400" y="1551413"/>
              <a:ext cx="209550" cy="2190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1" name="Google Shape;281;p44"/>
          <p:cNvGrpSpPr/>
          <p:nvPr/>
        </p:nvGrpSpPr>
        <p:grpSpPr>
          <a:xfrm>
            <a:off x="1315674" y="2315302"/>
            <a:ext cx="435600" cy="435600"/>
            <a:chOff x="1756363" y="1443138"/>
            <a:chExt cx="435600" cy="435600"/>
          </a:xfrm>
        </p:grpSpPr>
        <p:sp>
          <p:nvSpPr>
            <p:cNvPr id="282" name="Google Shape;282;p44"/>
            <p:cNvSpPr/>
            <p:nvPr/>
          </p:nvSpPr>
          <p:spPr>
            <a:xfrm>
              <a:off x="1756363" y="1443138"/>
              <a:ext cx="435600" cy="435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pic>
          <p:nvPicPr>
            <p:cNvPr id="283" name="Google Shape;283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69400" y="1551413"/>
              <a:ext cx="209550" cy="2190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4" name="Google Shape;284;p44"/>
          <p:cNvGrpSpPr/>
          <p:nvPr/>
        </p:nvGrpSpPr>
        <p:grpSpPr>
          <a:xfrm>
            <a:off x="1315674" y="3643127"/>
            <a:ext cx="435600" cy="435600"/>
            <a:chOff x="1756363" y="1443138"/>
            <a:chExt cx="435600" cy="435600"/>
          </a:xfrm>
        </p:grpSpPr>
        <p:sp>
          <p:nvSpPr>
            <p:cNvPr id="285" name="Google Shape;285;p44"/>
            <p:cNvSpPr/>
            <p:nvPr/>
          </p:nvSpPr>
          <p:spPr>
            <a:xfrm>
              <a:off x="1756363" y="1443138"/>
              <a:ext cx="435600" cy="435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pic>
          <p:nvPicPr>
            <p:cNvPr id="286" name="Google Shape;286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69400" y="1551413"/>
              <a:ext cx="209550" cy="21907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664587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5"/>
          <p:cNvSpPr txBox="1">
            <a:spLocks noGrp="1"/>
          </p:cNvSpPr>
          <p:nvPr>
            <p:ph type="title"/>
          </p:nvPr>
        </p:nvSpPr>
        <p:spPr>
          <a:xfrm>
            <a:off x="357388" y="1397357"/>
            <a:ext cx="8429223" cy="18607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Quelle est la différence entre une personne handicapée et une personne en situation de handicap ?</a:t>
            </a:r>
            <a:endParaRPr dirty="0"/>
          </a:p>
        </p:txBody>
      </p:sp>
      <p:sp>
        <p:nvSpPr>
          <p:cNvPr id="184" name="Google Shape;184;p3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1729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12</a:t>
            </a:fld>
            <a:endParaRPr/>
          </a:p>
        </p:txBody>
      </p:sp>
      <p:pic>
        <p:nvPicPr>
          <p:cNvPr id="8" name="Image 7" descr="Une image contenant texte, diagramme, croquis, squelette&#10;&#10;Description générée automatiquement">
            <a:extLst>
              <a:ext uri="{FF2B5EF4-FFF2-40B4-BE49-F238E27FC236}">
                <a16:creationId xmlns:a16="http://schemas.microsoft.com/office/drawing/2014/main" id="{9905E18A-6B82-FCC2-1CE2-DDE12D33B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831" y="0"/>
            <a:ext cx="4294338" cy="51435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41676EC-58F2-6901-D371-475EB2C6F365}"/>
              </a:ext>
            </a:extLst>
          </p:cNvPr>
          <p:cNvSpPr txBox="1"/>
          <p:nvPr/>
        </p:nvSpPr>
        <p:spPr>
          <a:xfrm>
            <a:off x="0" y="4888939"/>
            <a:ext cx="2627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© Inspiré de </a:t>
            </a:r>
            <a:r>
              <a:rPr lang="fr-FR" sz="1000" dirty="0">
                <a:hlinkClick r:id="rId4"/>
              </a:rPr>
              <a:t>Microsoft Inclusive Design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3200439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>
            <a:spLocks noGrp="1"/>
          </p:cNvSpPr>
          <p:nvPr>
            <p:ph type="ctrTitle"/>
          </p:nvPr>
        </p:nvSpPr>
        <p:spPr>
          <a:xfrm>
            <a:off x="2672401" y="1275850"/>
            <a:ext cx="4346155" cy="18749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Qu’est ce que l’accessibilité numérique ?</a:t>
            </a:r>
            <a:endParaRPr dirty="0"/>
          </a:p>
        </p:txBody>
      </p:sp>
      <p:sp>
        <p:nvSpPr>
          <p:cNvPr id="143" name="Google Shape;143;p30"/>
          <p:cNvSpPr/>
          <p:nvPr/>
        </p:nvSpPr>
        <p:spPr>
          <a:xfrm>
            <a:off x="1481181" y="1738950"/>
            <a:ext cx="832800" cy="83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44" name="Google Shape;144;p30"/>
          <p:cNvSpPr txBox="1"/>
          <p:nvPr/>
        </p:nvSpPr>
        <p:spPr>
          <a:xfrm>
            <a:off x="1608081" y="1918105"/>
            <a:ext cx="5790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4700" b="1" dirty="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4</a:t>
            </a:r>
            <a:endParaRPr sz="4700" b="1" dirty="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  <p:extLst>
      <p:ext uri="{BB962C8B-B14F-4D97-AF65-F5344CB8AC3E}">
        <p14:creationId xmlns:p14="http://schemas.microsoft.com/office/powerpoint/2010/main" val="2269439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>
            <a:spLocks noGrp="1"/>
          </p:cNvSpPr>
          <p:nvPr>
            <p:ph type="ctrTitle"/>
          </p:nvPr>
        </p:nvSpPr>
        <p:spPr>
          <a:xfrm>
            <a:off x="2685279" y="1149860"/>
            <a:ext cx="4346155" cy="21140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Présentation du panorama interactif</a:t>
            </a:r>
            <a:endParaRPr dirty="0"/>
          </a:p>
        </p:txBody>
      </p:sp>
      <p:sp>
        <p:nvSpPr>
          <p:cNvPr id="143" name="Google Shape;143;p30"/>
          <p:cNvSpPr/>
          <p:nvPr/>
        </p:nvSpPr>
        <p:spPr>
          <a:xfrm>
            <a:off x="1481181" y="1738950"/>
            <a:ext cx="832800" cy="83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44" name="Google Shape;144;p30"/>
          <p:cNvSpPr txBox="1"/>
          <p:nvPr/>
        </p:nvSpPr>
        <p:spPr>
          <a:xfrm>
            <a:off x="1575886" y="1911666"/>
            <a:ext cx="5790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4700" b="1" dirty="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5</a:t>
            </a:r>
            <a:endParaRPr sz="4700" b="1" dirty="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  <p:extLst>
      <p:ext uri="{BB962C8B-B14F-4D97-AF65-F5344CB8AC3E}">
        <p14:creationId xmlns:p14="http://schemas.microsoft.com/office/powerpoint/2010/main" val="2407055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>
            <a:spLocks noGrp="1"/>
          </p:cNvSpPr>
          <p:nvPr>
            <p:ph type="ctrTitle"/>
          </p:nvPr>
        </p:nvSpPr>
        <p:spPr>
          <a:xfrm>
            <a:off x="2672400" y="1274705"/>
            <a:ext cx="4623481" cy="18749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Amusez-vous !</a:t>
            </a:r>
            <a:endParaRPr dirty="0"/>
          </a:p>
        </p:txBody>
      </p:sp>
      <p:sp>
        <p:nvSpPr>
          <p:cNvPr id="143" name="Google Shape;143;p30"/>
          <p:cNvSpPr/>
          <p:nvPr/>
        </p:nvSpPr>
        <p:spPr>
          <a:xfrm>
            <a:off x="1481181" y="1738950"/>
            <a:ext cx="832800" cy="83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44" name="Google Shape;144;p30"/>
          <p:cNvSpPr txBox="1"/>
          <p:nvPr/>
        </p:nvSpPr>
        <p:spPr>
          <a:xfrm>
            <a:off x="1608081" y="1916960"/>
            <a:ext cx="5790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4700" b="1" dirty="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6</a:t>
            </a:r>
            <a:endParaRPr sz="4700" b="1" dirty="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  <p:extLst>
      <p:ext uri="{BB962C8B-B14F-4D97-AF65-F5344CB8AC3E}">
        <p14:creationId xmlns:p14="http://schemas.microsoft.com/office/powerpoint/2010/main" val="2942775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>
            <a:spLocks noGrp="1"/>
          </p:cNvSpPr>
          <p:nvPr>
            <p:ph type="ctrTitle"/>
          </p:nvPr>
        </p:nvSpPr>
        <p:spPr>
          <a:xfrm>
            <a:off x="2672400" y="1274705"/>
            <a:ext cx="4623481" cy="18749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Exposé de vos reflexions</a:t>
            </a:r>
            <a:endParaRPr dirty="0"/>
          </a:p>
        </p:txBody>
      </p:sp>
      <p:sp>
        <p:nvSpPr>
          <p:cNvPr id="143" name="Google Shape;143;p30"/>
          <p:cNvSpPr/>
          <p:nvPr/>
        </p:nvSpPr>
        <p:spPr>
          <a:xfrm>
            <a:off x="1481181" y="1738950"/>
            <a:ext cx="832800" cy="83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44" name="Google Shape;144;p30"/>
          <p:cNvSpPr txBox="1"/>
          <p:nvPr/>
        </p:nvSpPr>
        <p:spPr>
          <a:xfrm>
            <a:off x="1608081" y="1916960"/>
            <a:ext cx="5790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4700" b="1" dirty="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7</a:t>
            </a:r>
            <a:endParaRPr sz="4700" b="1" dirty="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  <p:extLst>
      <p:ext uri="{BB962C8B-B14F-4D97-AF65-F5344CB8AC3E}">
        <p14:creationId xmlns:p14="http://schemas.microsoft.com/office/powerpoint/2010/main" val="1633946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>
            <a:spLocks noGrp="1"/>
          </p:cNvSpPr>
          <p:nvPr>
            <p:ph type="ctrTitle"/>
          </p:nvPr>
        </p:nvSpPr>
        <p:spPr>
          <a:xfrm>
            <a:off x="2672400" y="1274705"/>
            <a:ext cx="4623481" cy="18749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Conclusion</a:t>
            </a:r>
            <a:endParaRPr dirty="0"/>
          </a:p>
        </p:txBody>
      </p:sp>
      <p:sp>
        <p:nvSpPr>
          <p:cNvPr id="143" name="Google Shape;143;p30"/>
          <p:cNvSpPr/>
          <p:nvPr/>
        </p:nvSpPr>
        <p:spPr>
          <a:xfrm>
            <a:off x="1481181" y="1738950"/>
            <a:ext cx="832800" cy="83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44" name="Google Shape;144;p30"/>
          <p:cNvSpPr txBox="1"/>
          <p:nvPr/>
        </p:nvSpPr>
        <p:spPr>
          <a:xfrm>
            <a:off x="1608081" y="1916960"/>
            <a:ext cx="5790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4700" b="1" dirty="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8</a:t>
            </a:r>
            <a:endParaRPr sz="4700" b="1" dirty="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  <p:extLst>
      <p:ext uri="{BB962C8B-B14F-4D97-AF65-F5344CB8AC3E}">
        <p14:creationId xmlns:p14="http://schemas.microsoft.com/office/powerpoint/2010/main" val="4104949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3987956"/>
            <a:ext cx="9144000" cy="1830069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18</a:t>
            </a:fld>
            <a:endParaRPr/>
          </a:p>
        </p:txBody>
      </p:sp>
      <p:sp>
        <p:nvSpPr>
          <p:cNvPr id="381" name="Google Shape;381;p51"/>
          <p:cNvSpPr txBox="1">
            <a:spLocks noGrp="1"/>
          </p:cNvSpPr>
          <p:nvPr>
            <p:ph type="ctrTitle" idx="4294967295"/>
          </p:nvPr>
        </p:nvSpPr>
        <p:spPr>
          <a:xfrm>
            <a:off x="2351788" y="1180487"/>
            <a:ext cx="4608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0" dirty="0">
                <a:latin typeface="Spectral"/>
                <a:ea typeface="Spectral"/>
                <a:cs typeface="Spectral"/>
                <a:sym typeface="Spectral"/>
              </a:rPr>
              <a:t>Merci !</a:t>
            </a:r>
            <a:endParaRPr sz="8000" dirty="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82" name="Google Shape;382;p51"/>
          <p:cNvSpPr txBox="1">
            <a:spLocks noGrp="1"/>
          </p:cNvSpPr>
          <p:nvPr>
            <p:ph type="subTitle" idx="4294967295"/>
          </p:nvPr>
        </p:nvSpPr>
        <p:spPr>
          <a:xfrm>
            <a:off x="2351788" y="2089804"/>
            <a:ext cx="4773428" cy="500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b="1" dirty="0">
                <a:latin typeface="Inter"/>
                <a:ea typeface="Inter"/>
                <a:cs typeface="Inter"/>
                <a:sym typeface="Inter"/>
              </a:rPr>
              <a:t>Avez-vous des questions ?</a:t>
            </a:r>
            <a:endParaRPr dirty="0"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383" name="Google Shape;38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5216" y="3556507"/>
            <a:ext cx="639878" cy="6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0971" y="3663898"/>
            <a:ext cx="979145" cy="4279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5" name="Google Shape;385;p51"/>
          <p:cNvGrpSpPr/>
          <p:nvPr/>
        </p:nvGrpSpPr>
        <p:grpSpPr>
          <a:xfrm>
            <a:off x="1756363" y="1443138"/>
            <a:ext cx="435600" cy="435600"/>
            <a:chOff x="1756363" y="1443138"/>
            <a:chExt cx="435600" cy="435600"/>
          </a:xfrm>
        </p:grpSpPr>
        <p:sp>
          <p:nvSpPr>
            <p:cNvPr id="386" name="Google Shape;386;p51"/>
            <p:cNvSpPr/>
            <p:nvPr/>
          </p:nvSpPr>
          <p:spPr>
            <a:xfrm>
              <a:off x="1756363" y="1443138"/>
              <a:ext cx="435600" cy="435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pic>
          <p:nvPicPr>
            <p:cNvPr id="387" name="Google Shape;387;p5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69400" y="1551413"/>
              <a:ext cx="209550" cy="2190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E71635C4-FAA3-EF13-8CB3-5B941EAF3394}"/>
              </a:ext>
            </a:extLst>
          </p:cNvPr>
          <p:cNvSpPr txBox="1"/>
          <p:nvPr/>
        </p:nvSpPr>
        <p:spPr>
          <a:xfrm>
            <a:off x="332319" y="3167674"/>
            <a:ext cx="3719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Retrouvez Emmanuelle ABOAF sur </a:t>
            </a:r>
            <a:r>
              <a:rPr lang="fr-FR" dirty="0">
                <a:hlinkClick r:id="rId7"/>
              </a:rPr>
              <a:t>LinkedIn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1D7F44E-8AF7-7CB2-8D0A-B9C320A60F4F}"/>
              </a:ext>
            </a:extLst>
          </p:cNvPr>
          <p:cNvSpPr txBox="1"/>
          <p:nvPr/>
        </p:nvSpPr>
        <p:spPr>
          <a:xfrm>
            <a:off x="332319" y="3473606"/>
            <a:ext cx="3252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Retrouvez </a:t>
            </a:r>
            <a:r>
              <a:rPr lang="fr-FR" dirty="0" err="1"/>
              <a:t>Angi</a:t>
            </a:r>
            <a:r>
              <a:rPr lang="fr-FR" dirty="0"/>
              <a:t> GUYARD sur </a:t>
            </a:r>
            <a:r>
              <a:rPr lang="fr-FR" dirty="0">
                <a:hlinkClick r:id="rId8"/>
              </a:rPr>
              <a:t>LinkedIn</a:t>
            </a:r>
            <a:endParaRPr lang="fr-FR" dirty="0"/>
          </a:p>
        </p:txBody>
      </p:sp>
      <p:pic>
        <p:nvPicPr>
          <p:cNvPr id="5" name="Image 4" descr="Une image contenant motif, pixel, conception&#10;&#10;Description générée automatiquement">
            <a:extLst>
              <a:ext uri="{FF2B5EF4-FFF2-40B4-BE49-F238E27FC236}">
                <a16:creationId xmlns:a16="http://schemas.microsoft.com/office/drawing/2014/main" id="{4BC8BE4D-4EEF-7599-333A-1BF4A69AE50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6732" t="8225" r="6958" b="7989"/>
          <a:stretch/>
        </p:blipFill>
        <p:spPr>
          <a:xfrm>
            <a:off x="7742522" y="131450"/>
            <a:ext cx="1216042" cy="118048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D07A99A-36DE-E354-6D9E-1E8253A9CDB4}"/>
              </a:ext>
            </a:extLst>
          </p:cNvPr>
          <p:cNvSpPr txBox="1"/>
          <p:nvPr/>
        </p:nvSpPr>
        <p:spPr>
          <a:xfrm>
            <a:off x="7785324" y="1253259"/>
            <a:ext cx="1130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hlinkClick r:id="rId10"/>
              </a:rPr>
              <a:t>Ressources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0043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2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Crédits</a:t>
            </a:r>
            <a:endParaRPr dirty="0"/>
          </a:p>
        </p:txBody>
      </p:sp>
      <p:sp>
        <p:nvSpPr>
          <p:cNvPr id="393" name="Google Shape;393;p52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sz="1800" dirty="0"/>
              <a:t>Special thanks to all the people who made and released these awesome resources for free: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￮"/>
            </a:pPr>
            <a:r>
              <a:rPr lang="fr" sz="1800" dirty="0"/>
              <a:t>Presentation template by </a:t>
            </a:r>
            <a:r>
              <a:rPr lang="fr" sz="1800" u="sng" dirty="0">
                <a:solidFill>
                  <a:srgbClr val="0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￮"/>
            </a:pPr>
            <a:r>
              <a:rPr lang="fr" sz="1800" dirty="0"/>
              <a:t>Photographs by </a:t>
            </a:r>
            <a:r>
              <a:rPr lang="fr" sz="1800" u="sng" dirty="0">
                <a:solidFill>
                  <a:srgbClr val="0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sz="1800" dirty="0">
              <a:solidFill>
                <a:srgbClr val="000000"/>
              </a:solidFill>
            </a:endParaRPr>
          </a:p>
        </p:txBody>
      </p:sp>
      <p:sp>
        <p:nvSpPr>
          <p:cNvPr id="394" name="Google Shape;394;p5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19</a:t>
            </a:fld>
            <a:endParaRPr/>
          </a:p>
        </p:txBody>
      </p:sp>
      <p:sp>
        <p:nvSpPr>
          <p:cNvPr id="395" name="Google Shape;395;p52"/>
          <p:cNvSpPr/>
          <p:nvPr/>
        </p:nvSpPr>
        <p:spPr>
          <a:xfrm>
            <a:off x="7253423" y="2000860"/>
            <a:ext cx="1272074" cy="1141889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802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9"/>
          <p:cNvSpPr txBox="1">
            <a:spLocks noGrp="1"/>
          </p:cNvSpPr>
          <p:nvPr>
            <p:ph type="subTitle" idx="4294967295"/>
          </p:nvPr>
        </p:nvSpPr>
        <p:spPr>
          <a:xfrm>
            <a:off x="0" y="1039282"/>
            <a:ext cx="4261502" cy="5159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b="1" dirty="0" err="1">
                <a:latin typeface="Inter"/>
                <a:ea typeface="Inter"/>
                <a:cs typeface="Inter"/>
                <a:sym typeface="Inter"/>
              </a:rPr>
              <a:t>Angi</a:t>
            </a:r>
            <a:r>
              <a:rPr lang="fr-FR" b="1" dirty="0">
                <a:latin typeface="Inter"/>
                <a:ea typeface="Inter"/>
                <a:cs typeface="Inter"/>
                <a:sym typeface="Inter"/>
              </a:rPr>
              <a:t> Guyard</a:t>
            </a:r>
            <a:endParaRPr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2" name="Google Shape;132;p2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</a:t>
            </a:fld>
            <a:endParaRPr/>
          </a:p>
        </p:txBody>
      </p:sp>
      <p:pic>
        <p:nvPicPr>
          <p:cNvPr id="136" name="Google Shape;13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99231"/>
            <a:ext cx="9144000" cy="183006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31;p29">
            <a:extLst>
              <a:ext uri="{FF2B5EF4-FFF2-40B4-BE49-F238E27FC236}">
                <a16:creationId xmlns:a16="http://schemas.microsoft.com/office/drawing/2014/main" id="{24BD0D61-9D7C-E46E-B44A-0F7295E69455}"/>
              </a:ext>
            </a:extLst>
          </p:cNvPr>
          <p:cNvSpPr txBox="1">
            <a:spLocks/>
          </p:cNvSpPr>
          <p:nvPr/>
        </p:nvSpPr>
        <p:spPr>
          <a:xfrm>
            <a:off x="4571999" y="1060552"/>
            <a:ext cx="4261502" cy="515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 algn="ctr">
              <a:buFont typeface="Poppins Light"/>
              <a:buNone/>
            </a:pPr>
            <a:r>
              <a:rPr lang="en-US" b="1" dirty="0">
                <a:latin typeface="Inter"/>
                <a:ea typeface="Inter"/>
                <a:cs typeface="Inter"/>
                <a:sym typeface="Inter"/>
              </a:rPr>
              <a:t>Emmanuelle ABOAF</a:t>
            </a:r>
          </a:p>
        </p:txBody>
      </p:sp>
      <p:sp>
        <p:nvSpPr>
          <p:cNvPr id="130" name="Google Shape;130;p29"/>
          <p:cNvSpPr txBox="1">
            <a:spLocks noGrp="1"/>
          </p:cNvSpPr>
          <p:nvPr>
            <p:ph type="ctrTitle" idx="4294967295"/>
          </p:nvPr>
        </p:nvSpPr>
        <p:spPr>
          <a:xfrm>
            <a:off x="1559046" y="62813"/>
            <a:ext cx="6025907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 dirty="0">
                <a:latin typeface="Spectral"/>
                <a:ea typeface="Spectral"/>
                <a:cs typeface="Spectral"/>
                <a:sym typeface="Spectral"/>
              </a:rPr>
              <a:t>Angi &amp; Emmanuelle</a:t>
            </a:r>
            <a:endParaRPr sz="4800" dirty="0">
              <a:latin typeface="Spectral"/>
              <a:ea typeface="Spectral"/>
              <a:cs typeface="Spectral"/>
              <a:sym typeface="Spectral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990DBCF1-ADB4-3BFB-45E2-84CA4470591C}"/>
              </a:ext>
            </a:extLst>
          </p:cNvPr>
          <p:cNvGrpSpPr/>
          <p:nvPr/>
        </p:nvGrpSpPr>
        <p:grpSpPr>
          <a:xfrm>
            <a:off x="1035161" y="410758"/>
            <a:ext cx="435600" cy="435600"/>
            <a:chOff x="1215462" y="359243"/>
            <a:chExt cx="435600" cy="435600"/>
          </a:xfrm>
        </p:grpSpPr>
        <p:sp>
          <p:nvSpPr>
            <p:cNvPr id="134" name="Google Shape;134;p29"/>
            <p:cNvSpPr>
              <a:spLocks/>
            </p:cNvSpPr>
            <p:nvPr/>
          </p:nvSpPr>
          <p:spPr>
            <a:xfrm>
              <a:off x="1215462" y="359243"/>
              <a:ext cx="435600" cy="435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pic>
          <p:nvPicPr>
            <p:cNvPr id="135" name="Google Shape;135;p29"/>
            <p:cNvPicPr preferRelativeResize="0">
              <a:picLocks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28499" y="467518"/>
              <a:ext cx="209550" cy="2190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" name="Google Shape;189;p36">
            <a:extLst>
              <a:ext uri="{FF2B5EF4-FFF2-40B4-BE49-F238E27FC236}">
                <a16:creationId xmlns:a16="http://schemas.microsoft.com/office/drawing/2014/main" id="{76DCAF5A-2D65-2BE4-D13B-9F41AA03EADA}"/>
              </a:ext>
            </a:extLst>
          </p:cNvPr>
          <p:cNvPicPr preferRelativeResize="0"/>
          <p:nvPr/>
        </p:nvPicPr>
        <p:blipFill>
          <a:blip r:embed="rId5"/>
          <a:srcRect t="12500" b="12500"/>
          <a:stretch/>
        </p:blipFill>
        <p:spPr>
          <a:xfrm>
            <a:off x="4452012" y="1836311"/>
            <a:ext cx="1800000" cy="180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" name="Google Shape;189;p36">
            <a:extLst>
              <a:ext uri="{FF2B5EF4-FFF2-40B4-BE49-F238E27FC236}">
                <a16:creationId xmlns:a16="http://schemas.microsoft.com/office/drawing/2014/main" id="{C2752613-ED42-0870-689C-1EFAB02523D9}"/>
              </a:ext>
            </a:extLst>
          </p:cNvPr>
          <p:cNvPicPr preferRelativeResize="0"/>
          <p:nvPr/>
        </p:nvPicPr>
        <p:blipFill>
          <a:blip r:embed="rId5"/>
          <a:srcRect t="12500" b="12500"/>
          <a:stretch/>
        </p:blipFill>
        <p:spPr>
          <a:xfrm>
            <a:off x="286004" y="1887871"/>
            <a:ext cx="1800000" cy="1800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5E96DD2-D774-78BB-41FD-867643157584}"/>
              </a:ext>
            </a:extLst>
          </p:cNvPr>
          <p:cNvSpPr txBox="1"/>
          <p:nvPr/>
        </p:nvSpPr>
        <p:spPr>
          <a:xfrm>
            <a:off x="6334965" y="1627908"/>
            <a:ext cx="2560837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latin typeface="Inter" panose="020B0604020202020204" charset="0"/>
                <a:ea typeface="Inter" panose="020B0604020202020204" charset="0"/>
              </a:rPr>
              <a:t>Sourde avec deux implants cochléaires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latin typeface="Inter" panose="020B0604020202020204" charset="0"/>
                <a:ea typeface="Inter" panose="020B0604020202020204" charset="0"/>
              </a:rPr>
              <a:t>Développeuse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latin typeface="Inter" panose="020B0604020202020204" charset="0"/>
                <a:ea typeface="Inter" panose="020B0604020202020204" charset="0"/>
              </a:rPr>
              <a:t>Salariée chez </a:t>
            </a:r>
            <a:r>
              <a:rPr lang="en" sz="1200" dirty="0">
                <a:latin typeface="Inter" panose="020B0604020202020204" charset="0"/>
                <a:ea typeface="Inter" panose="020B0604020202020204" charset="0"/>
                <a:hlinkClick r:id="rId6"/>
              </a:rPr>
              <a:t>Shodo Paris</a:t>
            </a:r>
            <a:endParaRPr lang="en" sz="1200" dirty="0">
              <a:latin typeface="Inter" panose="020B0604020202020204" charset="0"/>
              <a:ea typeface="Inter" panose="020B0604020202020204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latin typeface="Inter" panose="020B0604020202020204" charset="0"/>
                <a:ea typeface="Inter" panose="020B0604020202020204" charset="0"/>
              </a:rPr>
              <a:t>Membre de l’association </a:t>
            </a:r>
            <a:r>
              <a:rPr lang="en" sz="1200" dirty="0">
                <a:latin typeface="Inter" panose="020B0604020202020204" charset="0"/>
                <a:ea typeface="Inter" panose="020B0604020202020204" charset="0"/>
                <a:hlinkClick r:id="rId7"/>
              </a:rPr>
              <a:t>Duchess France</a:t>
            </a:r>
            <a:r>
              <a:rPr lang="en" sz="1200" dirty="0">
                <a:latin typeface="Inter" panose="020B0604020202020204" charset="0"/>
                <a:ea typeface="Inter" panose="020B0604020202020204" charset="0"/>
              </a:rPr>
              <a:t> et YEESO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latin typeface="Inter" panose="020B0604020202020204" charset="0"/>
                <a:ea typeface="Inter" panose="020B0604020202020204" charset="0"/>
              </a:rPr>
              <a:t>Member of </a:t>
            </a:r>
            <a:r>
              <a:rPr lang="en" sz="1200" dirty="0">
                <a:latin typeface="Inter" panose="020B0604020202020204" charset="0"/>
                <a:ea typeface="Inter" panose="020B0604020202020204" charset="0"/>
                <a:hlinkClick r:id="rId8"/>
              </a:rPr>
              <a:t>CNCF Deaf and Hard of Hearing initiative</a:t>
            </a:r>
            <a:endParaRPr lang="en" sz="1200" dirty="0">
              <a:latin typeface="Inter" panose="020B0604020202020204" charset="0"/>
              <a:ea typeface="Inter" panose="020B0604020202020204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200" dirty="0" err="1">
                <a:latin typeface="Inter" panose="020B0604020202020204" charset="0"/>
                <a:ea typeface="Inter" panose="020B0604020202020204" charset="0"/>
                <a:hlinkClick r:id="rId9"/>
              </a:rPr>
              <a:t>Women</a:t>
            </a:r>
            <a:r>
              <a:rPr lang="fr-FR" sz="1200" dirty="0">
                <a:latin typeface="Inter" panose="020B0604020202020204" charset="0"/>
                <a:ea typeface="Inter" panose="020B0604020202020204" charset="0"/>
                <a:hlinkClick r:id="rId9"/>
              </a:rPr>
              <a:t> </a:t>
            </a:r>
            <a:r>
              <a:rPr lang="fr-FR" sz="1200" dirty="0" err="1">
                <a:latin typeface="Inter" panose="020B0604020202020204" charset="0"/>
                <a:ea typeface="Inter" panose="020B0604020202020204" charset="0"/>
                <a:hlinkClick r:id="rId9"/>
              </a:rPr>
              <a:t>Techmakers</a:t>
            </a:r>
            <a:r>
              <a:rPr lang="fr-FR" sz="1200" dirty="0">
                <a:latin typeface="Inter" panose="020B0604020202020204" charset="0"/>
                <a:ea typeface="Inter" panose="020B0604020202020204" charset="0"/>
                <a:hlinkClick r:id="rId9"/>
              </a:rPr>
              <a:t> </a:t>
            </a:r>
            <a:r>
              <a:rPr lang="fr-FR" sz="1200" dirty="0" err="1">
                <a:latin typeface="Inter" panose="020B0604020202020204" charset="0"/>
                <a:ea typeface="Inter" panose="020B0604020202020204" charset="0"/>
                <a:hlinkClick r:id="rId9"/>
              </a:rPr>
              <a:t>Ambassador</a:t>
            </a:r>
            <a:r>
              <a:rPr lang="fr-FR" sz="120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" sz="1200" dirty="0">
                <a:latin typeface="Inter" panose="020B0604020202020204" charset="0"/>
                <a:ea typeface="Inter" panose="020B0604020202020204" charset="0"/>
              </a:rPr>
              <a:t>(WTM)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99231"/>
            <a:ext cx="9144000" cy="183006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1"/>
          <p:cNvSpPr txBox="1">
            <a:spLocks noGrp="1"/>
          </p:cNvSpPr>
          <p:nvPr>
            <p:ph type="body" idx="1"/>
          </p:nvPr>
        </p:nvSpPr>
        <p:spPr>
          <a:xfrm>
            <a:off x="2385525" y="1310550"/>
            <a:ext cx="4777200" cy="32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>
                <a:latin typeface="Spectral"/>
                <a:ea typeface="Spectral"/>
                <a:cs typeface="Spectral"/>
                <a:sym typeface="Spectral"/>
              </a:rPr>
              <a:t>Quotations are commonly printed as a means of inspiration and to invoke philosophical thoughts from the reader.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51" name="Google Shape;151;p3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This is a slide title</a:t>
            </a:r>
            <a:endParaRPr/>
          </a:p>
        </p:txBody>
      </p:sp>
      <p:sp>
        <p:nvSpPr>
          <p:cNvPr id="157" name="Google Shape;157;p32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￮"/>
            </a:pPr>
            <a:r>
              <a:rPr lang="fr"/>
              <a:t>Here you have a list of items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￮"/>
            </a:pPr>
            <a:r>
              <a:rPr lang="fr"/>
              <a:t>And some text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￮"/>
            </a:pPr>
            <a:r>
              <a:rPr lang="fr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/>
              <a:t>Your audience will listen to you or read the content, but won’t do both. </a:t>
            </a:r>
            <a:endParaRPr/>
          </a:p>
        </p:txBody>
      </p:sp>
      <p:sp>
        <p:nvSpPr>
          <p:cNvPr id="158" name="Google Shape;158;p3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3"/>
          <p:cNvSpPr txBox="1">
            <a:spLocks noGrp="1"/>
          </p:cNvSpPr>
          <p:nvPr>
            <p:ph type="ctrTitle" idx="4294967295"/>
          </p:nvPr>
        </p:nvSpPr>
        <p:spPr>
          <a:xfrm>
            <a:off x="2092625" y="2954950"/>
            <a:ext cx="4958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>
                <a:latin typeface="Spectral"/>
                <a:ea typeface="Spectral"/>
                <a:cs typeface="Spectral"/>
                <a:sym typeface="Spectral"/>
              </a:rPr>
              <a:t>Big concept</a:t>
            </a:r>
            <a:endParaRPr sz="60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64" name="Google Shape;164;p33"/>
          <p:cNvSpPr txBox="1">
            <a:spLocks noGrp="1"/>
          </p:cNvSpPr>
          <p:nvPr>
            <p:ph type="subTitle" idx="4294967295"/>
          </p:nvPr>
        </p:nvSpPr>
        <p:spPr>
          <a:xfrm>
            <a:off x="2092625" y="4097352"/>
            <a:ext cx="4958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sz="1400"/>
              <a:t>Bring the attention of your audience over a key concept using icons or illustrations</a:t>
            </a:r>
            <a:endParaRPr sz="1400"/>
          </a:p>
        </p:txBody>
      </p:sp>
      <p:sp>
        <p:nvSpPr>
          <p:cNvPr id="165" name="Google Shape;165;p3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22</a:t>
            </a:fld>
            <a:endParaRPr/>
          </a:p>
        </p:txBody>
      </p:sp>
      <p:pic>
        <p:nvPicPr>
          <p:cNvPr id="166" name="Google Shape;1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1445" y="570050"/>
            <a:ext cx="3020361" cy="2384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4112" y="1396950"/>
            <a:ext cx="1795775" cy="7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4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73" name="Google Shape;173;p34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You can also split your content</a:t>
            </a:r>
            <a:endParaRPr/>
          </a:p>
        </p:txBody>
      </p:sp>
      <p:sp>
        <p:nvSpPr>
          <p:cNvPr id="174" name="Google Shape;174;p34"/>
          <p:cNvSpPr txBox="1">
            <a:spLocks noGrp="1"/>
          </p:cNvSpPr>
          <p:nvPr>
            <p:ph type="body" idx="2"/>
          </p:nvPr>
        </p:nvSpPr>
        <p:spPr>
          <a:xfrm>
            <a:off x="3440857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75" name="Google Shape;175;p3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5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 two or three columns</a:t>
            </a:r>
            <a:endParaRPr/>
          </a:p>
        </p:txBody>
      </p:sp>
      <p:sp>
        <p:nvSpPr>
          <p:cNvPr id="181" name="Google Shape;181;p35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82" name="Google Shape;182;p35"/>
          <p:cNvSpPr txBox="1">
            <a:spLocks noGrp="1"/>
          </p:cNvSpPr>
          <p:nvPr>
            <p:ph type="body" idx="2"/>
          </p:nvPr>
        </p:nvSpPr>
        <p:spPr>
          <a:xfrm>
            <a:off x="2630936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83" name="Google Shape;183;p35"/>
          <p:cNvSpPr txBox="1">
            <a:spLocks noGrp="1"/>
          </p:cNvSpPr>
          <p:nvPr>
            <p:ph type="body" idx="3"/>
          </p:nvPr>
        </p:nvSpPr>
        <p:spPr>
          <a:xfrm>
            <a:off x="4192246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6"/>
          <p:cNvPicPr preferRelativeResize="0"/>
          <p:nvPr/>
        </p:nvPicPr>
        <p:blipFill rotWithShape="1">
          <a:blip r:embed="rId3">
            <a:alphaModFix/>
          </a:blip>
          <a:srcRect l="16565" r="16558"/>
          <a:stretch/>
        </p:blipFill>
        <p:spPr>
          <a:xfrm>
            <a:off x="5376775" y="592475"/>
            <a:ext cx="3958500" cy="3958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0" name="Google Shape;190;p36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45048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 picture is worth a thousand words</a:t>
            </a:r>
            <a:endParaRPr/>
          </a:p>
        </p:txBody>
      </p:sp>
      <p:sp>
        <p:nvSpPr>
          <p:cNvPr id="191" name="Google Shape;191;p36"/>
          <p:cNvSpPr txBox="1">
            <a:spLocks noGrp="1"/>
          </p:cNvSpPr>
          <p:nvPr>
            <p:ph type="body" idx="1"/>
          </p:nvPr>
        </p:nvSpPr>
        <p:spPr>
          <a:xfrm>
            <a:off x="985679" y="1958050"/>
            <a:ext cx="39765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192" name="Google Shape;192;p3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37"/>
          <p:cNvGrpSpPr/>
          <p:nvPr/>
        </p:nvGrpSpPr>
        <p:grpSpPr>
          <a:xfrm>
            <a:off x="617850" y="2069750"/>
            <a:ext cx="5699700" cy="2672100"/>
            <a:chOff x="617850" y="2069750"/>
            <a:chExt cx="5699700" cy="2672100"/>
          </a:xfrm>
        </p:grpSpPr>
        <p:sp>
          <p:nvSpPr>
            <p:cNvPr id="198" name="Google Shape;198;p37"/>
            <p:cNvSpPr/>
            <p:nvPr/>
          </p:nvSpPr>
          <p:spPr>
            <a:xfrm>
              <a:off x="617850" y="2069750"/>
              <a:ext cx="5699700" cy="26721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7"/>
            <p:cNvSpPr/>
            <p:nvPr/>
          </p:nvSpPr>
          <p:spPr>
            <a:xfrm>
              <a:off x="725950" y="2177875"/>
              <a:ext cx="115800" cy="11580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7"/>
            <p:cNvSpPr/>
            <p:nvPr/>
          </p:nvSpPr>
          <p:spPr>
            <a:xfrm>
              <a:off x="886075" y="2177875"/>
              <a:ext cx="115800" cy="115800"/>
            </a:xfrm>
            <a:prstGeom prst="ellipse">
              <a:avLst/>
            </a:pr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7"/>
            <p:cNvSpPr/>
            <p:nvPr/>
          </p:nvSpPr>
          <p:spPr>
            <a:xfrm>
              <a:off x="1046200" y="2177875"/>
              <a:ext cx="115800" cy="115800"/>
            </a:xfrm>
            <a:prstGeom prst="ellipse">
              <a:avLst/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202;p3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Some code is worth 1000 words</a:t>
            </a:r>
            <a:endParaRPr/>
          </a:p>
        </p:txBody>
      </p:sp>
      <p:sp>
        <p:nvSpPr>
          <p:cNvPr id="203" name="Google Shape;203;p37"/>
          <p:cNvSpPr txBox="1">
            <a:spLocks noGrp="1"/>
          </p:cNvSpPr>
          <p:nvPr>
            <p:ph type="body" idx="1"/>
          </p:nvPr>
        </p:nvSpPr>
        <p:spPr>
          <a:xfrm>
            <a:off x="791625" y="2490925"/>
            <a:ext cx="5294100" cy="19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&lt;</a:t>
            </a:r>
            <a:r>
              <a:rPr lang="fr">
                <a:solidFill>
                  <a:srgbClr val="EA9999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html</a:t>
            </a:r>
            <a:r>
              <a:rPr lang="f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&gt;</a:t>
            </a:r>
            <a:endParaRPr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	&lt;</a:t>
            </a:r>
            <a:r>
              <a:rPr lang="fr">
                <a:solidFill>
                  <a:srgbClr val="EA9999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head</a:t>
            </a:r>
            <a:r>
              <a:rPr lang="f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&gt;&lt;/</a:t>
            </a:r>
            <a:r>
              <a:rPr lang="fr">
                <a:solidFill>
                  <a:srgbClr val="EA9999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head</a:t>
            </a:r>
            <a:r>
              <a:rPr lang="f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&gt;</a:t>
            </a:r>
            <a:endParaRPr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	&lt;</a:t>
            </a:r>
            <a:r>
              <a:rPr lang="fr">
                <a:solidFill>
                  <a:srgbClr val="EA9999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body</a:t>
            </a:r>
            <a:r>
              <a:rPr lang="f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&gt;</a:t>
            </a:r>
            <a:endParaRPr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		&lt;</a:t>
            </a:r>
            <a:r>
              <a:rPr lang="fr">
                <a:solidFill>
                  <a:srgbClr val="EA9999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main</a:t>
            </a:r>
            <a:r>
              <a:rPr lang="f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&gt;CSS IS AWESOME&lt;/</a:t>
            </a:r>
            <a:r>
              <a:rPr lang="fr">
                <a:solidFill>
                  <a:srgbClr val="EA9999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main</a:t>
            </a:r>
            <a:r>
              <a:rPr lang="f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&gt;</a:t>
            </a:r>
            <a:endParaRPr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	&lt;/</a:t>
            </a:r>
            <a:r>
              <a:rPr lang="fr">
                <a:solidFill>
                  <a:srgbClr val="EA9999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body</a:t>
            </a:r>
            <a:r>
              <a:rPr lang="f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&gt;</a:t>
            </a:r>
            <a:endParaRPr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&lt;/</a:t>
            </a:r>
            <a:r>
              <a:rPr lang="fr">
                <a:solidFill>
                  <a:srgbClr val="EA9999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html</a:t>
            </a:r>
            <a:r>
              <a:rPr lang="f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&gt;</a:t>
            </a:r>
            <a:endParaRPr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204" name="Google Shape;204;p3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27</a:t>
            </a:fld>
            <a:endParaRPr/>
          </a:p>
        </p:txBody>
      </p:sp>
      <p:sp>
        <p:nvSpPr>
          <p:cNvPr id="210" name="Google Shape;210;p38"/>
          <p:cNvSpPr txBox="1"/>
          <p:nvPr/>
        </p:nvSpPr>
        <p:spPr>
          <a:xfrm>
            <a:off x="456300" y="228600"/>
            <a:ext cx="82314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38761D"/>
                </a:solidFill>
                <a:latin typeface="Fira Code"/>
                <a:ea typeface="Fira Code"/>
                <a:cs typeface="Fira Code"/>
                <a:sym typeface="Fira Code"/>
              </a:rPr>
              <a:t>user@computer</a:t>
            </a:r>
            <a:r>
              <a:rPr lang="fr" b="1"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lang="fr" b="1">
                <a:solidFill>
                  <a:srgbClr val="6FA8DC"/>
                </a:solidFill>
                <a:latin typeface="Fira Code"/>
                <a:ea typeface="Fira Code"/>
                <a:cs typeface="Fira Code"/>
                <a:sym typeface="Fira Code"/>
              </a:rPr>
              <a:t>/</a:t>
            </a:r>
            <a:r>
              <a:rPr lang="fr" b="1">
                <a:latin typeface="Fira Code"/>
                <a:ea typeface="Fira Code"/>
                <a:cs typeface="Fira Code"/>
                <a:sym typeface="Fira Code"/>
              </a:rPr>
              <a:t>$ </a:t>
            </a:r>
            <a:r>
              <a:rPr lang="fr">
                <a:solidFill>
                  <a:srgbClr val="666666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ls -liaH</a:t>
            </a:r>
            <a:endParaRPr>
              <a:solidFill>
                <a:srgbClr val="666666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Fira Code"/>
                <a:ea typeface="Fira Code"/>
                <a:cs typeface="Fira Code"/>
                <a:sym typeface="Fira Code"/>
              </a:rPr>
              <a:t> </a:t>
            </a:r>
            <a:endParaRPr b="1"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9"/>
          <p:cNvPicPr preferRelativeResize="0"/>
          <p:nvPr/>
        </p:nvPicPr>
        <p:blipFill rotWithShape="1">
          <a:blip r:embed="rId3">
            <a:alphaModFix/>
          </a:blip>
          <a:srcRect t="15040" b="506"/>
          <a:stretch/>
        </p:blipFill>
        <p:spPr>
          <a:xfrm>
            <a:off x="-23175" y="-15450"/>
            <a:ext cx="9190351" cy="517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9"/>
          <p:cNvSpPr txBox="1">
            <a:spLocks noGrp="1"/>
          </p:cNvSpPr>
          <p:nvPr>
            <p:ph type="title" idx="4294967295"/>
          </p:nvPr>
        </p:nvSpPr>
        <p:spPr>
          <a:xfrm>
            <a:off x="2194950" y="3763500"/>
            <a:ext cx="4754100" cy="13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0">
                <a:latin typeface="Spectral"/>
                <a:ea typeface="Spectral"/>
                <a:cs typeface="Spectral"/>
                <a:sym typeface="Spectral"/>
              </a:rPr>
              <a:t>Want big impact?</a:t>
            </a:r>
            <a:endParaRPr sz="1800" b="0"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Spectral"/>
                <a:ea typeface="Spectral"/>
                <a:cs typeface="Spectral"/>
                <a:sym typeface="Spectral"/>
              </a:rPr>
              <a:t>Use big image.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17" name="Google Shape;217;p3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0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3002100" cy="29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Use diagrams to explain your ideas</a:t>
            </a:r>
            <a:endParaRPr/>
          </a:p>
        </p:txBody>
      </p:sp>
      <p:sp>
        <p:nvSpPr>
          <p:cNvPr id="223" name="Google Shape;223;p4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29</a:t>
            </a:fld>
            <a:endParaRPr/>
          </a:p>
        </p:txBody>
      </p:sp>
      <p:grpSp>
        <p:nvGrpSpPr>
          <p:cNvPr id="224" name="Google Shape;224;p40"/>
          <p:cNvGrpSpPr/>
          <p:nvPr/>
        </p:nvGrpSpPr>
        <p:grpSpPr>
          <a:xfrm>
            <a:off x="4361713" y="1054632"/>
            <a:ext cx="3339000" cy="3339000"/>
            <a:chOff x="2902488" y="902232"/>
            <a:chExt cx="3339000" cy="3339000"/>
          </a:xfrm>
        </p:grpSpPr>
        <p:sp>
          <p:nvSpPr>
            <p:cNvPr id="225" name="Google Shape;225;p40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w="19050" cap="flat" cmpd="sng">
              <a:solidFill>
                <a:srgbClr val="E8E8E8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26" name="Google Shape;226;p40"/>
            <p:cNvSpPr/>
            <p:nvPr/>
          </p:nvSpPr>
          <p:spPr>
            <a:xfrm>
              <a:off x="3123738" y="1123632"/>
              <a:ext cx="2896500" cy="2896200"/>
            </a:xfrm>
            <a:prstGeom prst="pie">
              <a:avLst>
                <a:gd name="adj1" fmla="val 1811602"/>
                <a:gd name="adj2" fmla="val 16214886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227" name="Google Shape;227;p40"/>
          <p:cNvGrpSpPr/>
          <p:nvPr/>
        </p:nvGrpSpPr>
        <p:grpSpPr>
          <a:xfrm>
            <a:off x="5123263" y="1816182"/>
            <a:ext cx="1815900" cy="1815900"/>
            <a:chOff x="3664038" y="1663782"/>
            <a:chExt cx="1815900" cy="1815900"/>
          </a:xfrm>
        </p:grpSpPr>
        <p:sp>
          <p:nvSpPr>
            <p:cNvPr id="228" name="Google Shape;228;p40"/>
            <p:cNvSpPr/>
            <p:nvPr/>
          </p:nvSpPr>
          <p:spPr>
            <a:xfrm>
              <a:off x="3664038" y="1663782"/>
              <a:ext cx="1815900" cy="18159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29" name="Google Shape;229;p40"/>
            <p:cNvSpPr txBox="1"/>
            <p:nvPr/>
          </p:nvSpPr>
          <p:spPr>
            <a:xfrm>
              <a:off x="3899988" y="2158482"/>
              <a:ext cx="1344000" cy="82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rgbClr val="FFFFFF"/>
                  </a:solidFill>
                  <a:latin typeface="Spectral"/>
                  <a:ea typeface="Spectral"/>
                  <a:cs typeface="Spectral"/>
                  <a:sym typeface="Spectral"/>
                </a:rPr>
                <a:t>Lorem ipsum congue</a:t>
              </a:r>
              <a:endParaRPr b="1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</p:grpSp>
      <p:grpSp>
        <p:nvGrpSpPr>
          <p:cNvPr id="230" name="Google Shape;230;p40"/>
          <p:cNvGrpSpPr/>
          <p:nvPr/>
        </p:nvGrpSpPr>
        <p:grpSpPr>
          <a:xfrm>
            <a:off x="5501290" y="598229"/>
            <a:ext cx="1068600" cy="1068600"/>
            <a:chOff x="2859873" y="853971"/>
            <a:chExt cx="1068600" cy="1068600"/>
          </a:xfrm>
        </p:grpSpPr>
        <p:sp>
          <p:nvSpPr>
            <p:cNvPr id="231" name="Google Shape;231;p40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32" name="Google Shape;232;p40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Lorem ipsum </a:t>
              </a:r>
              <a:endParaRPr sz="9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</p:grpSp>
      <p:grpSp>
        <p:nvGrpSpPr>
          <p:cNvPr id="233" name="Google Shape;233;p40"/>
          <p:cNvGrpSpPr/>
          <p:nvPr/>
        </p:nvGrpSpPr>
        <p:grpSpPr>
          <a:xfrm>
            <a:off x="4049921" y="3039058"/>
            <a:ext cx="1068600" cy="1068600"/>
            <a:chOff x="2859873" y="853971"/>
            <a:chExt cx="1068600" cy="1068600"/>
          </a:xfrm>
        </p:grpSpPr>
        <p:sp>
          <p:nvSpPr>
            <p:cNvPr id="234" name="Google Shape;234;p40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35" name="Google Shape;235;p40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Lorem ipsum </a:t>
              </a:r>
              <a:endParaRPr sz="9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</p:grpSp>
      <p:grpSp>
        <p:nvGrpSpPr>
          <p:cNvPr id="236" name="Google Shape;236;p40"/>
          <p:cNvGrpSpPr/>
          <p:nvPr/>
        </p:nvGrpSpPr>
        <p:grpSpPr>
          <a:xfrm>
            <a:off x="6939268" y="3031413"/>
            <a:ext cx="1068600" cy="1068600"/>
            <a:chOff x="5214448" y="3234278"/>
            <a:chExt cx="1068600" cy="1068600"/>
          </a:xfrm>
        </p:grpSpPr>
        <p:sp>
          <p:nvSpPr>
            <p:cNvPr id="237" name="Google Shape;237;p40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38" name="Google Shape;238;p40"/>
            <p:cNvSpPr txBox="1"/>
            <p:nvPr/>
          </p:nvSpPr>
          <p:spPr>
            <a:xfrm>
              <a:off x="5367375" y="3402503"/>
              <a:ext cx="762600" cy="732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Lorem ipsum </a:t>
              </a:r>
              <a:endParaRPr sz="9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>
            <a:spLocks noGrp="1"/>
          </p:cNvSpPr>
          <p:nvPr>
            <p:ph type="ctrTitle"/>
          </p:nvPr>
        </p:nvSpPr>
        <p:spPr>
          <a:xfrm>
            <a:off x="2678840" y="1217895"/>
            <a:ext cx="4346155" cy="18749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Déroulement de l’atelier</a:t>
            </a:r>
            <a:endParaRPr dirty="0"/>
          </a:p>
        </p:txBody>
      </p:sp>
      <p:sp>
        <p:nvSpPr>
          <p:cNvPr id="143" name="Google Shape;143;p30"/>
          <p:cNvSpPr/>
          <p:nvPr/>
        </p:nvSpPr>
        <p:spPr>
          <a:xfrm>
            <a:off x="1481181" y="1738950"/>
            <a:ext cx="832800" cy="83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44" name="Google Shape;144;p30"/>
          <p:cNvSpPr txBox="1"/>
          <p:nvPr/>
        </p:nvSpPr>
        <p:spPr>
          <a:xfrm>
            <a:off x="1588764" y="1892345"/>
            <a:ext cx="5790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4700" b="1" dirty="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1</a:t>
            </a:r>
            <a:endParaRPr sz="4700" b="1" dirty="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And tables to compare data</a:t>
            </a:r>
            <a:endParaRPr/>
          </a:p>
        </p:txBody>
      </p:sp>
      <p:sp>
        <p:nvSpPr>
          <p:cNvPr id="244" name="Google Shape;244;p4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30</a:t>
            </a:fld>
            <a:endParaRPr/>
          </a:p>
        </p:txBody>
      </p:sp>
      <p:graphicFrame>
        <p:nvGraphicFramePr>
          <p:cNvPr id="245" name="Google Shape;245;p41"/>
          <p:cNvGraphicFramePr/>
          <p:nvPr/>
        </p:nvGraphicFramePr>
        <p:xfrm>
          <a:off x="1069600" y="1958081"/>
          <a:ext cx="6927900" cy="2618400"/>
        </p:xfrm>
        <a:graphic>
          <a:graphicData uri="http://schemas.openxmlformats.org/drawingml/2006/table">
            <a:tbl>
              <a:tblPr>
                <a:noFill/>
                <a:tableStyleId>{942F8E22-B938-4752-B560-229DC63CA82E}</a:tableStyleId>
              </a:tblPr>
              <a:tblGrid>
                <a:gridCol w="173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1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1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4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Inter Light"/>
                        <a:ea typeface="Inter Light"/>
                        <a:cs typeface="Inter Light"/>
                        <a:sym typeface="Inter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 Light"/>
                          <a:ea typeface="Inter Light"/>
                          <a:cs typeface="Inter Light"/>
                          <a:sym typeface="Inter Light"/>
                        </a:rPr>
                        <a:t>A</a:t>
                      </a:r>
                      <a:endParaRPr>
                        <a:latin typeface="Inter Light"/>
                        <a:ea typeface="Inter Light"/>
                        <a:cs typeface="Inter Light"/>
                        <a:sym typeface="Inter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 Light"/>
                          <a:ea typeface="Inter Light"/>
                          <a:cs typeface="Inter Light"/>
                          <a:sym typeface="Inter Light"/>
                        </a:rPr>
                        <a:t>B</a:t>
                      </a:r>
                      <a:endParaRPr>
                        <a:latin typeface="Inter Light"/>
                        <a:ea typeface="Inter Light"/>
                        <a:cs typeface="Inter Light"/>
                        <a:sym typeface="Inter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 Light"/>
                          <a:ea typeface="Inter Light"/>
                          <a:cs typeface="Inter Light"/>
                          <a:sym typeface="Inter Light"/>
                        </a:rPr>
                        <a:t>C</a:t>
                      </a:r>
                      <a:endParaRPr>
                        <a:latin typeface="Inter Light"/>
                        <a:ea typeface="Inter Light"/>
                        <a:cs typeface="Inter Light"/>
                        <a:sym typeface="Inter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 Light"/>
                          <a:ea typeface="Inter Light"/>
                          <a:cs typeface="Inter Light"/>
                          <a:sym typeface="Inter Light"/>
                        </a:rPr>
                        <a:t>Yellow</a:t>
                      </a:r>
                      <a:endParaRPr>
                        <a:latin typeface="Inter Light"/>
                        <a:ea typeface="Inter Light"/>
                        <a:cs typeface="Inter Light"/>
                        <a:sym typeface="Inter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>
                          <a:latin typeface="Inter"/>
                          <a:ea typeface="Inter"/>
                          <a:cs typeface="Inter"/>
                          <a:sym typeface="Inter"/>
                        </a:rPr>
                        <a:t>10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>
                          <a:latin typeface="Inter"/>
                          <a:ea typeface="Inter"/>
                          <a:cs typeface="Inter"/>
                          <a:sym typeface="Inter"/>
                        </a:rPr>
                        <a:t>20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>
                          <a:latin typeface="Inter"/>
                          <a:ea typeface="Inter"/>
                          <a:cs typeface="Inter"/>
                          <a:sym typeface="Inter"/>
                        </a:rPr>
                        <a:t>7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 Light"/>
                          <a:ea typeface="Inter Light"/>
                          <a:cs typeface="Inter Light"/>
                          <a:sym typeface="Inter Light"/>
                        </a:rPr>
                        <a:t>Blue</a:t>
                      </a:r>
                      <a:endParaRPr>
                        <a:latin typeface="Inter Light"/>
                        <a:ea typeface="Inter Light"/>
                        <a:cs typeface="Inter Light"/>
                        <a:sym typeface="Inter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>
                          <a:latin typeface="Inter"/>
                          <a:ea typeface="Inter"/>
                          <a:cs typeface="Inter"/>
                          <a:sym typeface="Inter"/>
                        </a:rPr>
                        <a:t>30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>
                          <a:latin typeface="Inter"/>
                          <a:ea typeface="Inter"/>
                          <a:cs typeface="Inter"/>
                          <a:sym typeface="Inter"/>
                        </a:rPr>
                        <a:t>15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>
                          <a:latin typeface="Inter"/>
                          <a:ea typeface="Inter"/>
                          <a:cs typeface="Inter"/>
                          <a:sym typeface="Inter"/>
                        </a:rPr>
                        <a:t>10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 Light"/>
                          <a:ea typeface="Inter Light"/>
                          <a:cs typeface="Inter Light"/>
                          <a:sym typeface="Inter Light"/>
                        </a:rPr>
                        <a:t>Orange</a:t>
                      </a:r>
                      <a:endParaRPr>
                        <a:latin typeface="Inter Light"/>
                        <a:ea typeface="Inter Light"/>
                        <a:cs typeface="Inter Light"/>
                        <a:sym typeface="Inter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>
                          <a:latin typeface="Inter"/>
                          <a:ea typeface="Inter"/>
                          <a:cs typeface="Inter"/>
                          <a:sym typeface="Inter"/>
                        </a:rPr>
                        <a:t>5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>
                          <a:latin typeface="Inter"/>
                          <a:ea typeface="Inter"/>
                          <a:cs typeface="Inter"/>
                          <a:sym typeface="Inter"/>
                        </a:rPr>
                        <a:t>24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>
                          <a:latin typeface="Inter"/>
                          <a:ea typeface="Inter"/>
                          <a:cs typeface="Inter"/>
                          <a:sym typeface="Inter"/>
                        </a:rPr>
                        <a:t>16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2"/>
          <p:cNvSpPr/>
          <p:nvPr/>
        </p:nvSpPr>
        <p:spPr>
          <a:xfrm>
            <a:off x="671525" y="1114150"/>
            <a:ext cx="7800975" cy="3716213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42"/>
          <p:cNvSpPr txBox="1">
            <a:spLocks noGrp="1"/>
          </p:cNvSpPr>
          <p:nvPr>
            <p:ph type="title" idx="4294967295"/>
          </p:nvPr>
        </p:nvSpPr>
        <p:spPr>
          <a:xfrm>
            <a:off x="1961850" y="305150"/>
            <a:ext cx="5220300" cy="5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Spectral"/>
                <a:ea typeface="Spectral"/>
                <a:cs typeface="Spectral"/>
                <a:sym typeface="Spectral"/>
              </a:rPr>
              <a:t>Maps</a:t>
            </a:r>
            <a:endParaRPr sz="24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52" name="Google Shape;252;p42"/>
          <p:cNvSpPr/>
          <p:nvPr/>
        </p:nvSpPr>
        <p:spPr>
          <a:xfrm>
            <a:off x="2062050" y="1906700"/>
            <a:ext cx="6621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Inter Light"/>
                <a:ea typeface="Inter Light"/>
                <a:cs typeface="Inter Light"/>
                <a:sym typeface="Inter Light"/>
              </a:rPr>
              <a:t>our office</a:t>
            </a:r>
            <a:endParaRPr sz="800"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53" name="Google Shape;253;p4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31</a:t>
            </a:fld>
            <a:endParaRPr/>
          </a:p>
        </p:txBody>
      </p:sp>
      <p:sp>
        <p:nvSpPr>
          <p:cNvPr id="254" name="Google Shape;254;p42"/>
          <p:cNvSpPr/>
          <p:nvPr/>
        </p:nvSpPr>
        <p:spPr>
          <a:xfrm>
            <a:off x="1259150" y="2312275"/>
            <a:ext cx="152700" cy="152700"/>
          </a:xfrm>
          <a:prstGeom prst="donut">
            <a:avLst>
              <a:gd name="adj" fmla="val 36703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42"/>
          <p:cNvSpPr/>
          <p:nvPr/>
        </p:nvSpPr>
        <p:spPr>
          <a:xfrm>
            <a:off x="2930175" y="3823050"/>
            <a:ext cx="152700" cy="152700"/>
          </a:xfrm>
          <a:prstGeom prst="donut">
            <a:avLst>
              <a:gd name="adj" fmla="val 36703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42"/>
          <p:cNvSpPr/>
          <p:nvPr/>
        </p:nvSpPr>
        <p:spPr>
          <a:xfrm>
            <a:off x="3876250" y="2093937"/>
            <a:ext cx="152700" cy="152700"/>
          </a:xfrm>
          <a:prstGeom prst="donut">
            <a:avLst>
              <a:gd name="adj" fmla="val 36703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42"/>
          <p:cNvSpPr/>
          <p:nvPr/>
        </p:nvSpPr>
        <p:spPr>
          <a:xfrm>
            <a:off x="4578100" y="4166000"/>
            <a:ext cx="152700" cy="152700"/>
          </a:xfrm>
          <a:prstGeom prst="donut">
            <a:avLst>
              <a:gd name="adj" fmla="val 36703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42"/>
          <p:cNvSpPr/>
          <p:nvPr/>
        </p:nvSpPr>
        <p:spPr>
          <a:xfrm>
            <a:off x="6615425" y="2570825"/>
            <a:ext cx="152700" cy="152700"/>
          </a:xfrm>
          <a:prstGeom prst="donut">
            <a:avLst>
              <a:gd name="adj" fmla="val 36703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42"/>
          <p:cNvSpPr/>
          <p:nvPr/>
        </p:nvSpPr>
        <p:spPr>
          <a:xfrm>
            <a:off x="7248600" y="4203700"/>
            <a:ext cx="152700" cy="152700"/>
          </a:xfrm>
          <a:prstGeom prst="donut">
            <a:avLst>
              <a:gd name="adj" fmla="val 36703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3"/>
          <p:cNvSpPr txBox="1">
            <a:spLocks noGrp="1"/>
          </p:cNvSpPr>
          <p:nvPr>
            <p:ph type="ctrTitle" idx="4294967295"/>
          </p:nvPr>
        </p:nvSpPr>
        <p:spPr>
          <a:xfrm>
            <a:off x="1335475" y="1811950"/>
            <a:ext cx="6473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200">
                <a:latin typeface="Spectral"/>
                <a:ea typeface="Spectral"/>
                <a:cs typeface="Spectral"/>
                <a:sym typeface="Spectral"/>
              </a:rPr>
              <a:t>89,526,124</a:t>
            </a:r>
            <a:endParaRPr sz="92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65" name="Google Shape;265;p43"/>
          <p:cNvSpPr txBox="1">
            <a:spLocks noGrp="1"/>
          </p:cNvSpPr>
          <p:nvPr>
            <p:ph type="subTitle" idx="4294967295"/>
          </p:nvPr>
        </p:nvSpPr>
        <p:spPr>
          <a:xfrm>
            <a:off x="1335475" y="2916254"/>
            <a:ext cx="6473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>
                <a:latin typeface="Inter Light"/>
                <a:ea typeface="Inter Light"/>
                <a:cs typeface="Inter Light"/>
                <a:sym typeface="Inter Light"/>
              </a:rPr>
              <a:t>Whoa! That’s a big number, aren’t you proud?</a:t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66" name="Google Shape;266;p4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4"/>
          <p:cNvSpPr txBox="1">
            <a:spLocks noGrp="1"/>
          </p:cNvSpPr>
          <p:nvPr>
            <p:ph type="ctrTitle" idx="4294967295"/>
          </p:nvPr>
        </p:nvSpPr>
        <p:spPr>
          <a:xfrm>
            <a:off x="2884625" y="720250"/>
            <a:ext cx="43650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>
                <a:latin typeface="Spectral"/>
                <a:ea typeface="Spectral"/>
                <a:cs typeface="Spectral"/>
                <a:sym typeface="Spectral"/>
              </a:rPr>
              <a:t>89,526,124$</a:t>
            </a:r>
            <a:endParaRPr sz="42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72" name="Google Shape;272;p44"/>
          <p:cNvSpPr txBox="1">
            <a:spLocks noGrp="1"/>
          </p:cNvSpPr>
          <p:nvPr>
            <p:ph type="subTitle" idx="4294967295"/>
          </p:nvPr>
        </p:nvSpPr>
        <p:spPr>
          <a:xfrm>
            <a:off x="2884625" y="1331158"/>
            <a:ext cx="43650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sz="1400">
                <a:latin typeface="Inter Light"/>
                <a:ea typeface="Inter Light"/>
                <a:cs typeface="Inter Light"/>
                <a:sym typeface="Inter Light"/>
              </a:rPr>
              <a:t>That’s a lot of money</a:t>
            </a:r>
            <a:endParaRPr sz="1400"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73" name="Google Shape;273;p44"/>
          <p:cNvSpPr txBox="1">
            <a:spLocks noGrp="1"/>
          </p:cNvSpPr>
          <p:nvPr>
            <p:ph type="ctrTitle" idx="4294967295"/>
          </p:nvPr>
        </p:nvSpPr>
        <p:spPr>
          <a:xfrm>
            <a:off x="2884625" y="3349143"/>
            <a:ext cx="43650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>
                <a:latin typeface="Spectral"/>
                <a:ea typeface="Spectral"/>
                <a:cs typeface="Spectral"/>
                <a:sym typeface="Spectral"/>
              </a:rPr>
              <a:t>100%</a:t>
            </a:r>
            <a:endParaRPr sz="42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74" name="Google Shape;274;p44"/>
          <p:cNvSpPr txBox="1">
            <a:spLocks noGrp="1"/>
          </p:cNvSpPr>
          <p:nvPr>
            <p:ph type="subTitle" idx="4294967295"/>
          </p:nvPr>
        </p:nvSpPr>
        <p:spPr>
          <a:xfrm>
            <a:off x="2884625" y="3960050"/>
            <a:ext cx="43650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sz="1400">
                <a:latin typeface="Inter Light"/>
                <a:ea typeface="Inter Light"/>
                <a:cs typeface="Inter Light"/>
                <a:sym typeface="Inter Light"/>
              </a:rPr>
              <a:t>Total success!</a:t>
            </a:r>
            <a:endParaRPr sz="1400"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75" name="Google Shape;275;p44"/>
          <p:cNvSpPr txBox="1">
            <a:spLocks noGrp="1"/>
          </p:cNvSpPr>
          <p:nvPr>
            <p:ph type="ctrTitle" idx="4294967295"/>
          </p:nvPr>
        </p:nvSpPr>
        <p:spPr>
          <a:xfrm>
            <a:off x="2884625" y="2034697"/>
            <a:ext cx="43650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>
                <a:latin typeface="Spectral"/>
                <a:ea typeface="Spectral"/>
                <a:cs typeface="Spectral"/>
                <a:sym typeface="Spectral"/>
              </a:rPr>
              <a:t>185,244 users</a:t>
            </a:r>
            <a:endParaRPr sz="42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76" name="Google Shape;276;p44"/>
          <p:cNvSpPr txBox="1">
            <a:spLocks noGrp="1"/>
          </p:cNvSpPr>
          <p:nvPr>
            <p:ph type="subTitle" idx="4294967295"/>
          </p:nvPr>
        </p:nvSpPr>
        <p:spPr>
          <a:xfrm>
            <a:off x="2884625" y="2645604"/>
            <a:ext cx="43650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sz="1400">
                <a:latin typeface="Inter Light"/>
                <a:ea typeface="Inter Light"/>
                <a:cs typeface="Inter Light"/>
                <a:sym typeface="Inter Light"/>
              </a:rPr>
              <a:t>And a lot of users</a:t>
            </a:r>
            <a:endParaRPr sz="1400"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77" name="Google Shape;277;p4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33</a:t>
            </a:fld>
            <a:endParaRPr/>
          </a:p>
        </p:txBody>
      </p:sp>
      <p:grpSp>
        <p:nvGrpSpPr>
          <p:cNvPr id="278" name="Google Shape;278;p44"/>
          <p:cNvGrpSpPr/>
          <p:nvPr/>
        </p:nvGrpSpPr>
        <p:grpSpPr>
          <a:xfrm>
            <a:off x="2204313" y="1026113"/>
            <a:ext cx="435600" cy="435600"/>
            <a:chOff x="1756363" y="1443138"/>
            <a:chExt cx="435600" cy="435600"/>
          </a:xfrm>
        </p:grpSpPr>
        <p:sp>
          <p:nvSpPr>
            <p:cNvPr id="279" name="Google Shape;279;p44"/>
            <p:cNvSpPr/>
            <p:nvPr/>
          </p:nvSpPr>
          <p:spPr>
            <a:xfrm>
              <a:off x="1756363" y="1443138"/>
              <a:ext cx="435600" cy="435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pic>
          <p:nvPicPr>
            <p:cNvPr id="280" name="Google Shape;280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69400" y="1551413"/>
              <a:ext cx="209550" cy="2190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1" name="Google Shape;281;p44"/>
          <p:cNvGrpSpPr/>
          <p:nvPr/>
        </p:nvGrpSpPr>
        <p:grpSpPr>
          <a:xfrm>
            <a:off x="2204313" y="2353938"/>
            <a:ext cx="435600" cy="435600"/>
            <a:chOff x="1756363" y="1443138"/>
            <a:chExt cx="435600" cy="435600"/>
          </a:xfrm>
        </p:grpSpPr>
        <p:sp>
          <p:nvSpPr>
            <p:cNvPr id="282" name="Google Shape;282;p44"/>
            <p:cNvSpPr/>
            <p:nvPr/>
          </p:nvSpPr>
          <p:spPr>
            <a:xfrm>
              <a:off x="1756363" y="1443138"/>
              <a:ext cx="435600" cy="435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pic>
          <p:nvPicPr>
            <p:cNvPr id="283" name="Google Shape;283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69400" y="1551413"/>
              <a:ext cx="209550" cy="2190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4" name="Google Shape;284;p44"/>
          <p:cNvGrpSpPr/>
          <p:nvPr/>
        </p:nvGrpSpPr>
        <p:grpSpPr>
          <a:xfrm>
            <a:off x="2204313" y="3681763"/>
            <a:ext cx="435600" cy="435600"/>
            <a:chOff x="1756363" y="1443138"/>
            <a:chExt cx="435600" cy="435600"/>
          </a:xfrm>
        </p:grpSpPr>
        <p:sp>
          <p:nvSpPr>
            <p:cNvPr id="285" name="Google Shape;285;p44"/>
            <p:cNvSpPr/>
            <p:nvPr/>
          </p:nvSpPr>
          <p:spPr>
            <a:xfrm>
              <a:off x="1756363" y="1443138"/>
              <a:ext cx="435600" cy="435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pic>
          <p:nvPicPr>
            <p:cNvPr id="286" name="Google Shape;286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69400" y="1551413"/>
              <a:ext cx="209550" cy="219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3113100" cy="6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Our process is easy</a:t>
            </a:r>
            <a:endParaRPr/>
          </a:p>
        </p:txBody>
      </p:sp>
      <p:sp>
        <p:nvSpPr>
          <p:cNvPr id="292" name="Google Shape;292;p4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34</a:t>
            </a:fld>
            <a:endParaRPr/>
          </a:p>
        </p:txBody>
      </p:sp>
      <p:grpSp>
        <p:nvGrpSpPr>
          <p:cNvPr id="293" name="Google Shape;293;p45"/>
          <p:cNvGrpSpPr/>
          <p:nvPr/>
        </p:nvGrpSpPr>
        <p:grpSpPr>
          <a:xfrm>
            <a:off x="2346861" y="1258050"/>
            <a:ext cx="2726286" cy="2547000"/>
            <a:chOff x="1293736" y="1258050"/>
            <a:chExt cx="2726286" cy="2547000"/>
          </a:xfrm>
        </p:grpSpPr>
        <p:sp>
          <p:nvSpPr>
            <p:cNvPr id="294" name="Google Shape;294;p45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95" name="Google Shape;295;p45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 b="1">
                  <a:latin typeface="Spectral"/>
                  <a:ea typeface="Spectral"/>
                  <a:cs typeface="Spectral"/>
                  <a:sym typeface="Spectral"/>
                </a:rPr>
                <a:t>1</a:t>
              </a:r>
              <a:endParaRPr sz="1200" b="1">
                <a:latin typeface="Spectral"/>
                <a:ea typeface="Spectral"/>
                <a:cs typeface="Spectral"/>
                <a:sym typeface="Spectral"/>
              </a:endParaRPr>
            </a:p>
          </p:txBody>
        </p:sp>
        <p:sp>
          <p:nvSpPr>
            <p:cNvPr id="296" name="Google Shape;296;p45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 b="1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Vestibulum congue tempus</a:t>
              </a:r>
              <a:endParaRPr sz="110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97" name="Google Shape;297;p45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fr" sz="800">
                  <a:latin typeface="Inter Light"/>
                  <a:ea typeface="Inter Light"/>
                  <a:cs typeface="Inter Light"/>
                  <a:sym typeface="Inter Light"/>
                </a:rPr>
                <a:t>Lorem ipsum dolor sit amet, consectetur adipiscing elit, sed do eiusmod tempor. Donec facilisis lacus eget mauris.</a:t>
              </a:r>
              <a:endParaRPr sz="800"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</p:grpSp>
      <p:grpSp>
        <p:nvGrpSpPr>
          <p:cNvPr id="298" name="Google Shape;298;p45"/>
          <p:cNvGrpSpPr/>
          <p:nvPr/>
        </p:nvGrpSpPr>
        <p:grpSpPr>
          <a:xfrm>
            <a:off x="4257083" y="1258050"/>
            <a:ext cx="2726286" cy="2547000"/>
            <a:chOff x="3203958" y="1258050"/>
            <a:chExt cx="2726286" cy="2547000"/>
          </a:xfrm>
        </p:grpSpPr>
        <p:sp>
          <p:nvSpPr>
            <p:cNvPr id="299" name="Google Shape;299;p45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300" name="Google Shape;300;p45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 b="1">
                  <a:solidFill>
                    <a:srgbClr val="666666"/>
                  </a:solidFill>
                  <a:latin typeface="Spectral"/>
                  <a:ea typeface="Spectral"/>
                  <a:cs typeface="Spectral"/>
                  <a:sym typeface="Spectral"/>
                </a:rPr>
                <a:t>2</a:t>
              </a:r>
              <a:endParaRPr sz="1200" b="1">
                <a:solidFill>
                  <a:srgbClr val="666666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  <p:sp>
          <p:nvSpPr>
            <p:cNvPr id="301" name="Google Shape;301;p45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 b="1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Vestibulum congue tempus</a:t>
              </a:r>
              <a:endParaRPr sz="110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02" name="Google Shape;302;p45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fr" sz="800">
                  <a:latin typeface="Inter Light"/>
                  <a:ea typeface="Inter Light"/>
                  <a:cs typeface="Inter Light"/>
                  <a:sym typeface="Inter Light"/>
                </a:rPr>
                <a:t>Lorem ipsum dolor sit amet, consectetur adipiscing elit, sed do eiusmod tempor. Donec facilisis lacus eget mauris.</a:t>
              </a:r>
              <a:endParaRPr sz="800"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</p:grpSp>
      <p:grpSp>
        <p:nvGrpSpPr>
          <p:cNvPr id="303" name="Google Shape;303;p45"/>
          <p:cNvGrpSpPr/>
          <p:nvPr/>
        </p:nvGrpSpPr>
        <p:grpSpPr>
          <a:xfrm>
            <a:off x="6177102" y="1258050"/>
            <a:ext cx="2726286" cy="2547000"/>
            <a:chOff x="5123977" y="1258050"/>
            <a:chExt cx="2726286" cy="2547000"/>
          </a:xfrm>
        </p:grpSpPr>
        <p:sp>
          <p:nvSpPr>
            <p:cNvPr id="304" name="Google Shape;304;p45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305" name="Google Shape;305;p45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 b="1">
                  <a:solidFill>
                    <a:srgbClr val="B7B7B7"/>
                  </a:solidFill>
                  <a:latin typeface="Spectral"/>
                  <a:ea typeface="Spectral"/>
                  <a:cs typeface="Spectral"/>
                  <a:sym typeface="Spectral"/>
                </a:rPr>
                <a:t>3</a:t>
              </a:r>
              <a:endParaRPr sz="1200" b="1">
                <a:solidFill>
                  <a:srgbClr val="B7B7B7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  <p:sp>
          <p:nvSpPr>
            <p:cNvPr id="306" name="Google Shape;306;p45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 b="1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Vestibulum congue tempus</a:t>
              </a:r>
              <a:endParaRPr sz="110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07" name="Google Shape;307;p45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fr" sz="800">
                  <a:latin typeface="Inter Light"/>
                  <a:ea typeface="Inter Light"/>
                  <a:cs typeface="Inter Light"/>
                  <a:sym typeface="Inter Light"/>
                </a:rPr>
                <a:t>Lorem ipsum dolor sit amet, consectetur adipiscing elit, sed do eiusmod tempor. Donec facilisis lacus eget mauris.</a:t>
              </a:r>
              <a:endParaRPr sz="800"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6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Let’s review some concepts</a:t>
            </a:r>
            <a:endParaRPr/>
          </a:p>
        </p:txBody>
      </p:sp>
      <p:sp>
        <p:nvSpPr>
          <p:cNvPr id="313" name="Google Shape;313;p46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1485300" cy="11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sz="1200"/>
              <a:t>Is the color of gold, butter and ripe lemons.</a:t>
            </a:r>
            <a:endParaRPr sz="1200"/>
          </a:p>
        </p:txBody>
      </p:sp>
      <p:sp>
        <p:nvSpPr>
          <p:cNvPr id="314" name="Google Shape;314;p46"/>
          <p:cNvSpPr txBox="1">
            <a:spLocks noGrp="1"/>
          </p:cNvSpPr>
          <p:nvPr>
            <p:ph type="body" idx="2"/>
          </p:nvPr>
        </p:nvSpPr>
        <p:spPr>
          <a:xfrm>
            <a:off x="2630937" y="1958050"/>
            <a:ext cx="1485300" cy="11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sz="1200"/>
              <a:t>Is the colour of the clear sky and the deep sea.</a:t>
            </a:r>
            <a:endParaRPr sz="1200"/>
          </a:p>
        </p:txBody>
      </p:sp>
      <p:sp>
        <p:nvSpPr>
          <p:cNvPr id="315" name="Google Shape;315;p46"/>
          <p:cNvSpPr txBox="1">
            <a:spLocks noGrp="1"/>
          </p:cNvSpPr>
          <p:nvPr>
            <p:ph type="body" idx="3"/>
          </p:nvPr>
        </p:nvSpPr>
        <p:spPr>
          <a:xfrm>
            <a:off x="4192249" y="1958050"/>
            <a:ext cx="1485300" cy="11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sz="1200"/>
              <a:t>Is the color of blood,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16" name="Google Shape;316;p4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35</a:t>
            </a:fld>
            <a:endParaRPr/>
          </a:p>
        </p:txBody>
      </p:sp>
      <p:sp>
        <p:nvSpPr>
          <p:cNvPr id="317" name="Google Shape;317;p46"/>
          <p:cNvSpPr txBox="1">
            <a:spLocks noGrp="1"/>
          </p:cNvSpPr>
          <p:nvPr>
            <p:ph type="body" idx="1"/>
          </p:nvPr>
        </p:nvSpPr>
        <p:spPr>
          <a:xfrm>
            <a:off x="1069625" y="3101050"/>
            <a:ext cx="1485300" cy="11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sz="1200"/>
              <a:t>Is the color of gold, butter and ripe lemons.</a:t>
            </a:r>
            <a:endParaRPr sz="1200"/>
          </a:p>
        </p:txBody>
      </p:sp>
      <p:sp>
        <p:nvSpPr>
          <p:cNvPr id="318" name="Google Shape;318;p46"/>
          <p:cNvSpPr txBox="1">
            <a:spLocks noGrp="1"/>
          </p:cNvSpPr>
          <p:nvPr>
            <p:ph type="body" idx="2"/>
          </p:nvPr>
        </p:nvSpPr>
        <p:spPr>
          <a:xfrm>
            <a:off x="2630937" y="3101050"/>
            <a:ext cx="1485300" cy="11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sz="1200"/>
              <a:t>Is the colour of the clear sky and the deep sea.</a:t>
            </a:r>
            <a:endParaRPr sz="1200"/>
          </a:p>
        </p:txBody>
      </p:sp>
      <p:sp>
        <p:nvSpPr>
          <p:cNvPr id="319" name="Google Shape;319;p46"/>
          <p:cNvSpPr txBox="1">
            <a:spLocks noGrp="1"/>
          </p:cNvSpPr>
          <p:nvPr>
            <p:ph type="body" idx="3"/>
          </p:nvPr>
        </p:nvSpPr>
        <p:spPr>
          <a:xfrm>
            <a:off x="4192249" y="3101050"/>
            <a:ext cx="1485300" cy="11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sz="1200"/>
              <a:t>Is the color of blood,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7"/>
          <p:cNvSpPr txBox="1">
            <a:spLocks noGrp="1"/>
          </p:cNvSpPr>
          <p:nvPr>
            <p:ph type="body" idx="1"/>
          </p:nvPr>
        </p:nvSpPr>
        <p:spPr>
          <a:xfrm>
            <a:off x="1069625" y="4406300"/>
            <a:ext cx="46080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</a:rPr>
              <a:t>You can insert graphs from Excel or Google Sheets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25" name="Google Shape;325;p4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36</a:t>
            </a:fld>
            <a:endParaRPr/>
          </a:p>
        </p:txBody>
      </p:sp>
      <p:cxnSp>
        <p:nvCxnSpPr>
          <p:cNvPr id="326" name="Google Shape;326;p47"/>
          <p:cNvCxnSpPr/>
          <p:nvPr/>
        </p:nvCxnSpPr>
        <p:spPr>
          <a:xfrm>
            <a:off x="1069625" y="1074701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" name="Google Shape;327;p47"/>
          <p:cNvCxnSpPr/>
          <p:nvPr/>
        </p:nvCxnSpPr>
        <p:spPr>
          <a:xfrm>
            <a:off x="1069625" y="1784183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8" name="Google Shape;328;p47"/>
          <p:cNvCxnSpPr/>
          <p:nvPr/>
        </p:nvCxnSpPr>
        <p:spPr>
          <a:xfrm>
            <a:off x="1069625" y="2493664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9" name="Google Shape;329;p47"/>
          <p:cNvCxnSpPr/>
          <p:nvPr/>
        </p:nvCxnSpPr>
        <p:spPr>
          <a:xfrm>
            <a:off x="1069625" y="32031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0" name="Google Shape;330;p47"/>
          <p:cNvCxnSpPr/>
          <p:nvPr/>
        </p:nvCxnSpPr>
        <p:spPr>
          <a:xfrm>
            <a:off x="1069625" y="393452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1" name="Google Shape;331;p47"/>
          <p:cNvSpPr txBox="1"/>
          <p:nvPr/>
        </p:nvSpPr>
        <p:spPr>
          <a:xfrm>
            <a:off x="1069625" y="915950"/>
            <a:ext cx="3645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4000</a:t>
            </a:r>
            <a:endParaRPr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3000</a:t>
            </a:r>
            <a:endParaRPr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2000</a:t>
            </a:r>
            <a:endParaRPr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1000</a:t>
            </a:r>
            <a:endParaRPr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fr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0</a:t>
            </a:r>
            <a:endParaRPr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2" name="Google Shape;332;p47"/>
          <p:cNvSpPr/>
          <p:nvPr/>
        </p:nvSpPr>
        <p:spPr>
          <a:xfrm>
            <a:off x="1689907" y="2380937"/>
            <a:ext cx="2337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47"/>
          <p:cNvSpPr/>
          <p:nvPr/>
        </p:nvSpPr>
        <p:spPr>
          <a:xfrm>
            <a:off x="2004151" y="1986874"/>
            <a:ext cx="2337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47"/>
          <p:cNvSpPr/>
          <p:nvPr/>
        </p:nvSpPr>
        <p:spPr>
          <a:xfrm>
            <a:off x="2318395" y="2493664"/>
            <a:ext cx="2337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47"/>
          <p:cNvSpPr/>
          <p:nvPr/>
        </p:nvSpPr>
        <p:spPr>
          <a:xfrm>
            <a:off x="3442911" y="2694727"/>
            <a:ext cx="2337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47"/>
          <p:cNvSpPr/>
          <p:nvPr/>
        </p:nvSpPr>
        <p:spPr>
          <a:xfrm>
            <a:off x="3757156" y="2096344"/>
            <a:ext cx="2337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47"/>
          <p:cNvSpPr/>
          <p:nvPr/>
        </p:nvSpPr>
        <p:spPr>
          <a:xfrm>
            <a:off x="4071400" y="1229025"/>
            <a:ext cx="2337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47"/>
          <p:cNvSpPr/>
          <p:nvPr/>
        </p:nvSpPr>
        <p:spPr>
          <a:xfrm>
            <a:off x="5195916" y="2140120"/>
            <a:ext cx="2337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47"/>
          <p:cNvSpPr/>
          <p:nvPr/>
        </p:nvSpPr>
        <p:spPr>
          <a:xfrm>
            <a:off x="5510160" y="1074577"/>
            <a:ext cx="2337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47"/>
          <p:cNvSpPr/>
          <p:nvPr/>
        </p:nvSpPr>
        <p:spPr>
          <a:xfrm>
            <a:off x="5824405" y="2322562"/>
            <a:ext cx="2337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47"/>
          <p:cNvSpPr/>
          <p:nvPr/>
        </p:nvSpPr>
        <p:spPr>
          <a:xfrm>
            <a:off x="6948921" y="2753101"/>
            <a:ext cx="2337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47"/>
          <p:cNvSpPr/>
          <p:nvPr/>
        </p:nvSpPr>
        <p:spPr>
          <a:xfrm>
            <a:off x="7263165" y="1293620"/>
            <a:ext cx="2337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7"/>
          <p:cNvSpPr/>
          <p:nvPr/>
        </p:nvSpPr>
        <p:spPr>
          <a:xfrm>
            <a:off x="7577409" y="1607410"/>
            <a:ext cx="2337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8"/>
          <p:cNvSpPr txBox="1">
            <a:spLocks noGrp="1"/>
          </p:cNvSpPr>
          <p:nvPr>
            <p:ph type="body" idx="4294967295"/>
          </p:nvPr>
        </p:nvSpPr>
        <p:spPr>
          <a:xfrm>
            <a:off x="762000" y="444300"/>
            <a:ext cx="21195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sz="3600" b="1">
                <a:latin typeface="Spectral"/>
                <a:ea typeface="Spectral"/>
                <a:cs typeface="Spectral"/>
                <a:sym typeface="Spectral"/>
              </a:rPr>
              <a:t>Mobile project</a:t>
            </a:r>
            <a:endParaRPr sz="3600"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349" name="Google Shape;349;p4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37</a:t>
            </a:fld>
            <a:endParaRPr/>
          </a:p>
        </p:txBody>
      </p:sp>
      <p:sp>
        <p:nvSpPr>
          <p:cNvPr id="350" name="Google Shape;350;p48"/>
          <p:cNvSpPr txBox="1">
            <a:spLocks noGrp="1"/>
          </p:cNvSpPr>
          <p:nvPr>
            <p:ph type="body" idx="4294967295"/>
          </p:nvPr>
        </p:nvSpPr>
        <p:spPr>
          <a:xfrm>
            <a:off x="6262500" y="444300"/>
            <a:ext cx="21195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sz="1200">
                <a:latin typeface="Inter Light"/>
                <a:ea typeface="Inter Light"/>
                <a:cs typeface="Inter Light"/>
                <a:sym typeface="Inter Light"/>
              </a:rPr>
              <a:t>Show and explain your web, app or software projects using these gadget templates.</a:t>
            </a:r>
            <a:endParaRPr sz="1200"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51" name="Google Shape;351;p48"/>
          <p:cNvSpPr/>
          <p:nvPr/>
        </p:nvSpPr>
        <p:spPr>
          <a:xfrm>
            <a:off x="3534447" y="444300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48"/>
          <p:cNvSpPr/>
          <p:nvPr/>
        </p:nvSpPr>
        <p:spPr>
          <a:xfrm>
            <a:off x="3627763" y="793500"/>
            <a:ext cx="1888500" cy="3356100"/>
          </a:xfrm>
          <a:prstGeom prst="rect">
            <a:avLst/>
          </a:prstGeom>
          <a:solidFill>
            <a:srgbClr val="161732">
              <a:alpha val="365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Place your screenshot here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38</a:t>
            </a:fld>
            <a:endParaRPr/>
          </a:p>
        </p:txBody>
      </p:sp>
      <p:sp>
        <p:nvSpPr>
          <p:cNvPr id="358" name="Google Shape;358;p49"/>
          <p:cNvSpPr txBox="1">
            <a:spLocks noGrp="1"/>
          </p:cNvSpPr>
          <p:nvPr>
            <p:ph type="body" idx="4294967295"/>
          </p:nvPr>
        </p:nvSpPr>
        <p:spPr>
          <a:xfrm>
            <a:off x="762000" y="444300"/>
            <a:ext cx="21195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sz="3600" b="1">
                <a:latin typeface="Spectral"/>
                <a:ea typeface="Spectral"/>
                <a:cs typeface="Spectral"/>
                <a:sym typeface="Spectral"/>
              </a:rPr>
              <a:t>Tablet project</a:t>
            </a:r>
            <a:endParaRPr sz="3600"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359" name="Google Shape;359;p49"/>
          <p:cNvSpPr txBox="1">
            <a:spLocks noGrp="1"/>
          </p:cNvSpPr>
          <p:nvPr>
            <p:ph type="body" idx="4294967295"/>
          </p:nvPr>
        </p:nvSpPr>
        <p:spPr>
          <a:xfrm>
            <a:off x="6262500" y="444300"/>
            <a:ext cx="21195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sz="1200">
                <a:latin typeface="Inter Light"/>
                <a:ea typeface="Inter Light"/>
                <a:cs typeface="Inter Light"/>
                <a:sym typeface="Inter Light"/>
              </a:rPr>
              <a:t>Show and explain your web, app or software projects using these gadget templates.</a:t>
            </a:r>
            <a:endParaRPr sz="1200"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60" name="Google Shape;360;p49"/>
          <p:cNvSpPr/>
          <p:nvPr/>
        </p:nvSpPr>
        <p:spPr>
          <a:xfrm>
            <a:off x="3132252" y="504113"/>
            <a:ext cx="2879504" cy="4072345"/>
          </a:xfrm>
          <a:custGeom>
            <a:avLst/>
            <a:gdLst/>
            <a:ahLst/>
            <a:cxnLst/>
            <a:rect l="l" t="t" r="r" b="b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9"/>
          <p:cNvSpPr/>
          <p:nvPr/>
        </p:nvSpPr>
        <p:spPr>
          <a:xfrm>
            <a:off x="3330950" y="878825"/>
            <a:ext cx="2493300" cy="3333600"/>
          </a:xfrm>
          <a:prstGeom prst="rect">
            <a:avLst/>
          </a:prstGeom>
          <a:solidFill>
            <a:srgbClr val="161732">
              <a:alpha val="3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Place your screenshot here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39</a:t>
            </a:fld>
            <a:endParaRPr/>
          </a:p>
        </p:txBody>
      </p:sp>
      <p:sp>
        <p:nvSpPr>
          <p:cNvPr id="367" name="Google Shape;367;p50"/>
          <p:cNvSpPr txBox="1">
            <a:spLocks noGrp="1"/>
          </p:cNvSpPr>
          <p:nvPr>
            <p:ph type="body" idx="4294967295"/>
          </p:nvPr>
        </p:nvSpPr>
        <p:spPr>
          <a:xfrm>
            <a:off x="403325" y="444300"/>
            <a:ext cx="21195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sz="3400" b="1">
                <a:latin typeface="Spectral"/>
                <a:ea typeface="Spectral"/>
                <a:cs typeface="Spectral"/>
                <a:sym typeface="Spectral"/>
              </a:rPr>
              <a:t>Desktop project</a:t>
            </a:r>
            <a:endParaRPr sz="3400"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368" name="Google Shape;368;p50"/>
          <p:cNvSpPr txBox="1">
            <a:spLocks noGrp="1"/>
          </p:cNvSpPr>
          <p:nvPr>
            <p:ph type="body" idx="4294967295"/>
          </p:nvPr>
        </p:nvSpPr>
        <p:spPr>
          <a:xfrm>
            <a:off x="6621175" y="444300"/>
            <a:ext cx="21195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sz="1200">
                <a:latin typeface="Inter Light"/>
                <a:ea typeface="Inter Light"/>
                <a:cs typeface="Inter Light"/>
                <a:sym typeface="Inter Light"/>
              </a:rPr>
              <a:t>Show and explain your web, app or software projects using these gadget templates.</a:t>
            </a:r>
            <a:endParaRPr sz="1200"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369" name="Google Shape;369;p50"/>
          <p:cNvGrpSpPr/>
          <p:nvPr/>
        </p:nvGrpSpPr>
        <p:grpSpPr>
          <a:xfrm>
            <a:off x="2300899" y="1241129"/>
            <a:ext cx="4537267" cy="2661148"/>
            <a:chOff x="2300899" y="1241129"/>
            <a:chExt cx="4537267" cy="2661148"/>
          </a:xfrm>
        </p:grpSpPr>
        <p:sp>
          <p:nvSpPr>
            <p:cNvPr id="370" name="Google Shape;370;p50"/>
            <p:cNvSpPr/>
            <p:nvPr/>
          </p:nvSpPr>
          <p:spPr>
            <a:xfrm>
              <a:off x="2672349" y="1241129"/>
              <a:ext cx="3793780" cy="2539405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50"/>
            <p:cNvSpPr/>
            <p:nvPr/>
          </p:nvSpPr>
          <p:spPr>
            <a:xfrm>
              <a:off x="2300899" y="3832321"/>
              <a:ext cx="4537267" cy="6995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50"/>
            <p:cNvSpPr/>
            <p:nvPr/>
          </p:nvSpPr>
          <p:spPr>
            <a:xfrm>
              <a:off x="2300899" y="3776295"/>
              <a:ext cx="4536567" cy="55964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50"/>
            <p:cNvSpPr/>
            <p:nvPr/>
          </p:nvSpPr>
          <p:spPr>
            <a:xfrm>
              <a:off x="4235243" y="3776295"/>
              <a:ext cx="664383" cy="34978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4" name="Google Shape;374;p50"/>
          <p:cNvSpPr/>
          <p:nvPr/>
        </p:nvSpPr>
        <p:spPr>
          <a:xfrm>
            <a:off x="2811000" y="1397850"/>
            <a:ext cx="3522000" cy="2224200"/>
          </a:xfrm>
          <a:prstGeom prst="rect">
            <a:avLst/>
          </a:prstGeom>
          <a:solidFill>
            <a:srgbClr val="161732">
              <a:alpha val="3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Place your screenshot here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 txBox="1">
            <a:spLocks noGrp="1"/>
          </p:cNvSpPr>
          <p:nvPr>
            <p:ph type="title"/>
          </p:nvPr>
        </p:nvSpPr>
        <p:spPr>
          <a:xfrm>
            <a:off x="533400" y="255980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Atelier (3h)</a:t>
            </a:r>
            <a:endParaRPr dirty="0"/>
          </a:p>
        </p:txBody>
      </p:sp>
      <p:sp>
        <p:nvSpPr>
          <p:cNvPr id="157" name="Google Shape;157;p32"/>
          <p:cNvSpPr txBox="1">
            <a:spLocks noGrp="1"/>
          </p:cNvSpPr>
          <p:nvPr>
            <p:ph type="body" idx="1"/>
          </p:nvPr>
        </p:nvSpPr>
        <p:spPr>
          <a:xfrm>
            <a:off x="1299693" y="1239929"/>
            <a:ext cx="6395434" cy="2663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￮"/>
            </a:pPr>
            <a:r>
              <a:rPr lang="fr-FR" sz="2000" dirty="0"/>
              <a:t>Partie théorique (30 min)</a:t>
            </a:r>
            <a:endParaRPr sz="20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￮"/>
            </a:pPr>
            <a:r>
              <a:rPr lang="fr-FR" sz="2000" dirty="0"/>
              <a:t>Première partie interactive (45 min)</a:t>
            </a:r>
            <a:endParaRPr sz="20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￮"/>
            </a:pPr>
            <a:r>
              <a:rPr lang="fr" sz="2000" dirty="0"/>
              <a:t>Pause (15 min)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￮"/>
            </a:pPr>
            <a:r>
              <a:rPr lang="fr" sz="2000" dirty="0"/>
              <a:t>Deuxième partie interactive (30 min)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￮"/>
            </a:pPr>
            <a:r>
              <a:rPr lang="fr" sz="2000" dirty="0"/>
              <a:t>Partage de vos réflexions (20 min)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￮"/>
            </a:pPr>
            <a:r>
              <a:rPr lang="fr" sz="2000" dirty="0"/>
              <a:t>Conclusion (15 min)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￮"/>
            </a:pPr>
            <a:r>
              <a:rPr lang="fr" sz="2000" dirty="0"/>
              <a:t>Séance questions-réponses (15 min)</a:t>
            </a:r>
          </a:p>
        </p:txBody>
      </p:sp>
      <p:sp>
        <p:nvSpPr>
          <p:cNvPr id="158" name="Google Shape;158;p3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7184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3987956"/>
            <a:ext cx="9144000" cy="1830069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40</a:t>
            </a:fld>
            <a:endParaRPr/>
          </a:p>
        </p:txBody>
      </p:sp>
      <p:sp>
        <p:nvSpPr>
          <p:cNvPr id="381" name="Google Shape;381;p51"/>
          <p:cNvSpPr txBox="1">
            <a:spLocks noGrp="1"/>
          </p:cNvSpPr>
          <p:nvPr>
            <p:ph type="ctrTitle" idx="4294967295"/>
          </p:nvPr>
        </p:nvSpPr>
        <p:spPr>
          <a:xfrm>
            <a:off x="2351788" y="1180487"/>
            <a:ext cx="4608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0">
                <a:latin typeface="Spectral"/>
                <a:ea typeface="Spectral"/>
                <a:cs typeface="Spectral"/>
                <a:sym typeface="Spectral"/>
              </a:rPr>
              <a:t>Thanks!</a:t>
            </a:r>
            <a:endParaRPr sz="80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82" name="Google Shape;382;p51"/>
          <p:cNvSpPr txBox="1">
            <a:spLocks noGrp="1"/>
          </p:cNvSpPr>
          <p:nvPr>
            <p:ph type="subTitle" idx="4294967295"/>
          </p:nvPr>
        </p:nvSpPr>
        <p:spPr>
          <a:xfrm>
            <a:off x="2351800" y="2265875"/>
            <a:ext cx="2313000" cy="17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b="1">
                <a:latin typeface="Inter"/>
                <a:ea typeface="Inter"/>
                <a:cs typeface="Inter"/>
                <a:sym typeface="Inter"/>
              </a:rPr>
              <a:t>Any questions?</a:t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latin typeface="Inter Light"/>
                <a:ea typeface="Inter Light"/>
                <a:cs typeface="Inter Light"/>
                <a:sym typeface="Inter Light"/>
              </a:rPr>
              <a:t>You can find me at</a:t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Font typeface="Inter Light"/>
              <a:buChar char="￮"/>
            </a:pPr>
            <a:r>
              <a:rPr lang="fr">
                <a:latin typeface="Inter Light"/>
                <a:ea typeface="Inter Light"/>
                <a:cs typeface="Inter Light"/>
                <a:sym typeface="Inter Light"/>
              </a:rPr>
              <a:t>@username</a:t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Char char="￮"/>
            </a:pPr>
            <a:r>
              <a:rPr lang="fr">
                <a:latin typeface="Inter Light"/>
                <a:ea typeface="Inter Light"/>
                <a:cs typeface="Inter Light"/>
                <a:sym typeface="Inter Light"/>
              </a:rPr>
              <a:t>user@mail.me</a:t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383" name="Google Shape;38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4900" y="2659450"/>
            <a:ext cx="639878" cy="6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0655" y="2766841"/>
            <a:ext cx="979145" cy="4279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5" name="Google Shape;385;p51"/>
          <p:cNvGrpSpPr/>
          <p:nvPr/>
        </p:nvGrpSpPr>
        <p:grpSpPr>
          <a:xfrm>
            <a:off x="1756363" y="1443138"/>
            <a:ext cx="435600" cy="435600"/>
            <a:chOff x="1756363" y="1443138"/>
            <a:chExt cx="435600" cy="435600"/>
          </a:xfrm>
        </p:grpSpPr>
        <p:sp>
          <p:nvSpPr>
            <p:cNvPr id="386" name="Google Shape;386;p51"/>
            <p:cNvSpPr/>
            <p:nvPr/>
          </p:nvSpPr>
          <p:spPr>
            <a:xfrm>
              <a:off x="1756363" y="1443138"/>
              <a:ext cx="435600" cy="435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pic>
          <p:nvPicPr>
            <p:cNvPr id="387" name="Google Shape;387;p5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69400" y="1551413"/>
              <a:ext cx="209550" cy="219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2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Credits</a:t>
            </a:r>
            <a:endParaRPr/>
          </a:p>
        </p:txBody>
      </p:sp>
      <p:sp>
        <p:nvSpPr>
          <p:cNvPr id="393" name="Google Shape;393;p52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sz="1800"/>
              <a:t>Special thanks to all the people who made and released these awesome resources for free: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￮"/>
            </a:pPr>
            <a:r>
              <a:rPr lang="fr" sz="1800"/>
              <a:t>Presentation template by </a:t>
            </a:r>
            <a:r>
              <a:rPr lang="fr" sz="1800" u="sng">
                <a:solidFill>
                  <a:srgbClr val="0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￮"/>
            </a:pPr>
            <a:r>
              <a:rPr lang="fr" sz="1800"/>
              <a:t>Photographs by </a:t>
            </a:r>
            <a:r>
              <a:rPr lang="fr" sz="1800" u="sng">
                <a:solidFill>
                  <a:srgbClr val="0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394" name="Google Shape;394;p5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41</a:t>
            </a:fld>
            <a:endParaRPr/>
          </a:p>
        </p:txBody>
      </p:sp>
      <p:sp>
        <p:nvSpPr>
          <p:cNvPr id="395" name="Google Shape;395;p52"/>
          <p:cNvSpPr/>
          <p:nvPr/>
        </p:nvSpPr>
        <p:spPr>
          <a:xfrm>
            <a:off x="7253423" y="2000860"/>
            <a:ext cx="1272074" cy="1141889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3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Presentation design</a:t>
            </a:r>
            <a:endParaRPr/>
          </a:p>
        </p:txBody>
      </p:sp>
      <p:sp>
        <p:nvSpPr>
          <p:cNvPr id="401" name="Google Shape;401;p53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9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000000"/>
                </a:solidFill>
              </a:rPr>
              <a:t>This presentation uses the following typographies: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￮"/>
            </a:pPr>
            <a:r>
              <a:rPr lang="fr" sz="1400">
                <a:solidFill>
                  <a:srgbClr val="000000"/>
                </a:solidFill>
              </a:rPr>
              <a:t>Titles: </a:t>
            </a:r>
            <a:r>
              <a:rPr lang="fr" sz="1400" b="1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Spectral bold</a:t>
            </a:r>
            <a:endParaRPr sz="1400" b="1"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￮"/>
            </a:pPr>
            <a:r>
              <a:rPr lang="fr" sz="1400">
                <a:solidFill>
                  <a:srgbClr val="000000"/>
                </a:solidFill>
              </a:rPr>
              <a:t>Body copy: Inter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000000"/>
                </a:solidFill>
              </a:rPr>
              <a:t>You can download the fonts at: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r" sz="1200" u="sng">
                <a:solidFill>
                  <a:schemeClr val="hlink"/>
                </a:solidFill>
                <a:hlinkClick r:id="rId3"/>
              </a:rPr>
              <a:t>https://fonts.google.com/specimen/Spectral?query=spectral</a:t>
            </a:r>
            <a:r>
              <a:rPr lang="fr" sz="1200">
                <a:solidFill>
                  <a:srgbClr val="000000"/>
                </a:solidFill>
              </a:rPr>
              <a:t> 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r" sz="1200" u="sng">
                <a:solidFill>
                  <a:schemeClr val="hlink"/>
                </a:solidFill>
                <a:hlinkClick r:id="rId4"/>
              </a:rPr>
              <a:t>https://fonts.google.com/specimen/Inter?query=inter</a:t>
            </a:r>
            <a:r>
              <a:rPr lang="fr" sz="1200">
                <a:solidFill>
                  <a:srgbClr val="000000"/>
                </a:solidFill>
              </a:rPr>
              <a:t> 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</p:txBody>
      </p:sp>
      <p:sp>
        <p:nvSpPr>
          <p:cNvPr id="402" name="Google Shape;402;p53"/>
          <p:cNvSpPr txBox="1"/>
          <p:nvPr/>
        </p:nvSpPr>
        <p:spPr>
          <a:xfrm>
            <a:off x="1069625" y="4019250"/>
            <a:ext cx="46080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1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03" name="Google Shape;403;p5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42</a:t>
            </a:fld>
            <a:endParaRPr/>
          </a:p>
        </p:txBody>
      </p:sp>
      <p:grpSp>
        <p:nvGrpSpPr>
          <p:cNvPr id="404" name="Google Shape;404;p53"/>
          <p:cNvGrpSpPr/>
          <p:nvPr/>
        </p:nvGrpSpPr>
        <p:grpSpPr>
          <a:xfrm>
            <a:off x="7075309" y="1848466"/>
            <a:ext cx="1628291" cy="1446665"/>
            <a:chOff x="5292575" y="3681900"/>
            <a:chExt cx="420150" cy="373275"/>
          </a:xfrm>
        </p:grpSpPr>
        <p:sp>
          <p:nvSpPr>
            <p:cNvPr id="405" name="Google Shape;405;p53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53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53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53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53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53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53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4"/>
          <p:cNvSpPr txBox="1">
            <a:spLocks noGrp="1"/>
          </p:cNvSpPr>
          <p:nvPr>
            <p:ph type="ctrTitle"/>
          </p:nvPr>
        </p:nvSpPr>
        <p:spPr>
          <a:xfrm>
            <a:off x="2569800" y="1855800"/>
            <a:ext cx="40044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Extra Resources</a:t>
            </a:r>
            <a:endParaRPr/>
          </a:p>
        </p:txBody>
      </p:sp>
      <p:sp>
        <p:nvSpPr>
          <p:cNvPr id="417" name="Google Shape;417;p54"/>
          <p:cNvSpPr txBox="1">
            <a:spLocks noGrp="1"/>
          </p:cNvSpPr>
          <p:nvPr>
            <p:ph type="subTitle" idx="1"/>
          </p:nvPr>
        </p:nvSpPr>
        <p:spPr>
          <a:xfrm>
            <a:off x="2569800" y="2807701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For Business Plans, Marketing Plans, Project Proposals, Lessons, etc</a:t>
            </a:r>
            <a:endParaRPr/>
          </a:p>
        </p:txBody>
      </p:sp>
      <p:sp>
        <p:nvSpPr>
          <p:cNvPr id="418" name="Google Shape;418;p54"/>
          <p:cNvSpPr/>
          <p:nvPr/>
        </p:nvSpPr>
        <p:spPr>
          <a:xfrm>
            <a:off x="1359261" y="1046036"/>
            <a:ext cx="832800" cy="83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19" name="Google Shape;419;p54"/>
          <p:cNvSpPr txBox="1"/>
          <p:nvPr/>
        </p:nvSpPr>
        <p:spPr>
          <a:xfrm>
            <a:off x="1467700" y="1139475"/>
            <a:ext cx="5790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4700" b="1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2</a:t>
            </a:r>
            <a:endParaRPr sz="4700" b="1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5"/>
          <p:cNvSpPr txBox="1">
            <a:spLocks noGrp="1"/>
          </p:cNvSpPr>
          <p:nvPr>
            <p:ph type="title"/>
          </p:nvPr>
        </p:nvSpPr>
        <p:spPr>
          <a:xfrm>
            <a:off x="457200" y="987838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Timeline</a:t>
            </a:r>
            <a:endParaRPr/>
          </a:p>
        </p:txBody>
      </p:sp>
      <p:sp>
        <p:nvSpPr>
          <p:cNvPr id="425" name="Google Shape;425;p5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44</a:t>
            </a:fld>
            <a:endParaRPr/>
          </a:p>
        </p:txBody>
      </p:sp>
      <p:sp>
        <p:nvSpPr>
          <p:cNvPr id="426" name="Google Shape;426;p55"/>
          <p:cNvSpPr/>
          <p:nvPr/>
        </p:nvSpPr>
        <p:spPr>
          <a:xfrm>
            <a:off x="7735208" y="2730063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DEC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7" name="Google Shape;427;p55"/>
          <p:cNvSpPr/>
          <p:nvPr/>
        </p:nvSpPr>
        <p:spPr>
          <a:xfrm>
            <a:off x="7075124" y="2730063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NOV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8" name="Google Shape;428;p55"/>
          <p:cNvSpPr/>
          <p:nvPr/>
        </p:nvSpPr>
        <p:spPr>
          <a:xfrm>
            <a:off x="6415040" y="2730063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OCT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9" name="Google Shape;429;p55"/>
          <p:cNvSpPr/>
          <p:nvPr/>
        </p:nvSpPr>
        <p:spPr>
          <a:xfrm>
            <a:off x="5754956" y="2730063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SEP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0" name="Google Shape;430;p55"/>
          <p:cNvSpPr/>
          <p:nvPr/>
        </p:nvSpPr>
        <p:spPr>
          <a:xfrm>
            <a:off x="5094872" y="2730063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AUG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1" name="Google Shape;431;p55"/>
          <p:cNvSpPr/>
          <p:nvPr/>
        </p:nvSpPr>
        <p:spPr>
          <a:xfrm>
            <a:off x="4434788" y="2730063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JUL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2" name="Google Shape;432;p55"/>
          <p:cNvSpPr/>
          <p:nvPr/>
        </p:nvSpPr>
        <p:spPr>
          <a:xfrm>
            <a:off x="3774704" y="2730063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JUN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3" name="Google Shape;433;p55"/>
          <p:cNvSpPr/>
          <p:nvPr/>
        </p:nvSpPr>
        <p:spPr>
          <a:xfrm>
            <a:off x="3114619" y="2730063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MAY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4" name="Google Shape;434;p55"/>
          <p:cNvSpPr/>
          <p:nvPr/>
        </p:nvSpPr>
        <p:spPr>
          <a:xfrm>
            <a:off x="2454535" y="2730063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APR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5" name="Google Shape;435;p55"/>
          <p:cNvSpPr/>
          <p:nvPr/>
        </p:nvSpPr>
        <p:spPr>
          <a:xfrm>
            <a:off x="1794451" y="2730063"/>
            <a:ext cx="822900" cy="393600"/>
          </a:xfrm>
          <a:prstGeom prst="homePlate">
            <a:avLst>
              <a:gd name="adj" fmla="val 32030"/>
            </a:avLst>
          </a:prstGeom>
          <a:solidFill>
            <a:srgbClr val="4D0519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MAR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6" name="Google Shape;436;p55"/>
          <p:cNvSpPr/>
          <p:nvPr/>
        </p:nvSpPr>
        <p:spPr>
          <a:xfrm>
            <a:off x="1134367" y="2730063"/>
            <a:ext cx="822900" cy="393600"/>
          </a:xfrm>
          <a:prstGeom prst="homePlate">
            <a:avLst>
              <a:gd name="adj" fmla="val 32030"/>
            </a:avLst>
          </a:prstGeom>
          <a:solidFill>
            <a:srgbClr val="4D0519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FEB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7" name="Google Shape;437;p55"/>
          <p:cNvSpPr/>
          <p:nvPr/>
        </p:nvSpPr>
        <p:spPr>
          <a:xfrm>
            <a:off x="474283" y="2730063"/>
            <a:ext cx="822900" cy="393600"/>
          </a:xfrm>
          <a:prstGeom prst="homePlate">
            <a:avLst>
              <a:gd name="adj" fmla="val 32030"/>
            </a:avLst>
          </a:prstGeom>
          <a:solidFill>
            <a:srgbClr val="4D0519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JAN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8" name="Google Shape;438;p55"/>
          <p:cNvSpPr/>
          <p:nvPr/>
        </p:nvSpPr>
        <p:spPr>
          <a:xfrm>
            <a:off x="0" y="2730063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39" name="Google Shape;439;p55"/>
          <p:cNvCxnSpPr/>
          <p:nvPr/>
        </p:nvCxnSpPr>
        <p:spPr>
          <a:xfrm rot="10800000">
            <a:off x="768923" y="225604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0" name="Google Shape;440;p55"/>
          <p:cNvSpPr txBox="1"/>
          <p:nvPr/>
        </p:nvSpPr>
        <p:spPr>
          <a:xfrm>
            <a:off x="727900" y="1701313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41" name="Google Shape;441;p55"/>
          <p:cNvCxnSpPr/>
          <p:nvPr/>
        </p:nvCxnSpPr>
        <p:spPr>
          <a:xfrm rot="10800000">
            <a:off x="2090158" y="225604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2" name="Google Shape;442;p55"/>
          <p:cNvSpPr txBox="1"/>
          <p:nvPr/>
        </p:nvSpPr>
        <p:spPr>
          <a:xfrm>
            <a:off x="2050642" y="1701313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Red is the colour of danger and courage</a:t>
            </a:r>
            <a:endParaRPr sz="9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43" name="Google Shape;443;p55"/>
          <p:cNvCxnSpPr/>
          <p:nvPr/>
        </p:nvCxnSpPr>
        <p:spPr>
          <a:xfrm rot="10800000">
            <a:off x="3411393" y="225604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4" name="Google Shape;444;p55"/>
          <p:cNvSpPr txBox="1"/>
          <p:nvPr/>
        </p:nvSpPr>
        <p:spPr>
          <a:xfrm>
            <a:off x="3373384" y="1701313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45" name="Google Shape;445;p55"/>
          <p:cNvCxnSpPr/>
          <p:nvPr/>
        </p:nvCxnSpPr>
        <p:spPr>
          <a:xfrm rot="10800000">
            <a:off x="4732628" y="225604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6" name="Google Shape;446;p55"/>
          <p:cNvSpPr txBox="1"/>
          <p:nvPr/>
        </p:nvSpPr>
        <p:spPr>
          <a:xfrm>
            <a:off x="4696126" y="1701313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47" name="Google Shape;447;p55"/>
          <p:cNvCxnSpPr/>
          <p:nvPr/>
        </p:nvCxnSpPr>
        <p:spPr>
          <a:xfrm rot="10800000">
            <a:off x="6053863" y="225604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8" name="Google Shape;448;p55"/>
          <p:cNvSpPr txBox="1"/>
          <p:nvPr/>
        </p:nvSpPr>
        <p:spPr>
          <a:xfrm>
            <a:off x="6018868" y="1701313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49" name="Google Shape;449;p55"/>
          <p:cNvCxnSpPr/>
          <p:nvPr/>
        </p:nvCxnSpPr>
        <p:spPr>
          <a:xfrm rot="10800000">
            <a:off x="7375098" y="225604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50" name="Google Shape;450;p55"/>
          <p:cNvSpPr txBox="1"/>
          <p:nvPr/>
        </p:nvSpPr>
        <p:spPr>
          <a:xfrm>
            <a:off x="7341610" y="1701313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51" name="Google Shape;451;p55"/>
          <p:cNvCxnSpPr/>
          <p:nvPr/>
        </p:nvCxnSpPr>
        <p:spPr>
          <a:xfrm rot="10800000">
            <a:off x="1439687" y="3099082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52" name="Google Shape;452;p55"/>
          <p:cNvSpPr txBox="1"/>
          <p:nvPr/>
        </p:nvSpPr>
        <p:spPr>
          <a:xfrm>
            <a:off x="1369548" y="3622263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53" name="Google Shape;453;p55"/>
          <p:cNvCxnSpPr/>
          <p:nvPr/>
        </p:nvCxnSpPr>
        <p:spPr>
          <a:xfrm rot="10800000">
            <a:off x="2760922" y="3099082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54" name="Google Shape;454;p55"/>
          <p:cNvSpPr txBox="1"/>
          <p:nvPr/>
        </p:nvSpPr>
        <p:spPr>
          <a:xfrm>
            <a:off x="2699944" y="3622263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55" name="Google Shape;455;p55"/>
          <p:cNvCxnSpPr/>
          <p:nvPr/>
        </p:nvCxnSpPr>
        <p:spPr>
          <a:xfrm rot="10800000">
            <a:off x="4082157" y="3099082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56" name="Google Shape;456;p55"/>
          <p:cNvSpPr txBox="1"/>
          <p:nvPr/>
        </p:nvSpPr>
        <p:spPr>
          <a:xfrm>
            <a:off x="4030339" y="3622263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57" name="Google Shape;457;p55"/>
          <p:cNvCxnSpPr/>
          <p:nvPr/>
        </p:nvCxnSpPr>
        <p:spPr>
          <a:xfrm rot="10800000">
            <a:off x="5403392" y="3099082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58" name="Google Shape;458;p55"/>
          <p:cNvSpPr txBox="1"/>
          <p:nvPr/>
        </p:nvSpPr>
        <p:spPr>
          <a:xfrm>
            <a:off x="5360735" y="3622263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Red is the colour of danger and courage</a:t>
            </a:r>
            <a:endParaRPr sz="9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59" name="Google Shape;459;p55"/>
          <p:cNvCxnSpPr/>
          <p:nvPr/>
        </p:nvCxnSpPr>
        <p:spPr>
          <a:xfrm rot="10800000">
            <a:off x="6724627" y="3099082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60" name="Google Shape;460;p55"/>
          <p:cNvSpPr txBox="1"/>
          <p:nvPr/>
        </p:nvSpPr>
        <p:spPr>
          <a:xfrm>
            <a:off x="6691131" y="3622263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61" name="Google Shape;461;p55"/>
          <p:cNvCxnSpPr/>
          <p:nvPr/>
        </p:nvCxnSpPr>
        <p:spPr>
          <a:xfrm rot="10800000">
            <a:off x="8045862" y="3099082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62" name="Google Shape;462;p55"/>
          <p:cNvSpPr txBox="1"/>
          <p:nvPr/>
        </p:nvSpPr>
        <p:spPr>
          <a:xfrm>
            <a:off x="8008073" y="3622263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6"/>
          <p:cNvSpPr txBox="1">
            <a:spLocks noGrp="1"/>
          </p:cNvSpPr>
          <p:nvPr>
            <p:ph type="title" idx="4294967295"/>
          </p:nvPr>
        </p:nvSpPr>
        <p:spPr>
          <a:xfrm>
            <a:off x="457200" y="473000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Roadmap</a:t>
            </a:r>
            <a:endParaRPr/>
          </a:p>
        </p:txBody>
      </p:sp>
      <p:sp>
        <p:nvSpPr>
          <p:cNvPr id="468" name="Google Shape;468;p5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45</a:t>
            </a:fld>
            <a:endParaRPr/>
          </a:p>
        </p:txBody>
      </p:sp>
      <p:sp>
        <p:nvSpPr>
          <p:cNvPr id="469" name="Google Shape;469;p56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56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1" name="Google Shape;471;p56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72" name="Google Shape;472;p56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4D05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73" name="Google Shape;473;p56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6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1</a:t>
              </a:r>
              <a:endParaRPr sz="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74" name="Google Shape;474;p56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75" name="Google Shape;475;p56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76" name="Google Shape;476;p56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6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 sz="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77" name="Google Shape;477;p56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78" name="Google Shape;478;p56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79" name="Google Shape;479;p56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6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5</a:t>
              </a:r>
              <a:endParaRPr sz="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80" name="Google Shape;480;p56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81" name="Google Shape;481;p56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82" name="Google Shape;482;p56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6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6</a:t>
              </a:r>
              <a:endParaRPr sz="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83" name="Google Shape;483;p56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84" name="Google Shape;484;p56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85" name="Google Shape;485;p56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6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4</a:t>
              </a:r>
              <a:endParaRPr sz="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86" name="Google Shape;486;p56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87" name="Google Shape;487;p56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88" name="Google Shape;488;p56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6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 sz="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89" name="Google Shape;489;p56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0" name="Google Shape;490;p56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Red is the colour of danger and courage</a:t>
            </a:r>
            <a:endParaRPr sz="9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1" name="Google Shape;491;p56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2" name="Google Shape;492;p56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3" name="Google Shape;493;p56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4" name="Google Shape;494;p56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7"/>
          <p:cNvSpPr txBox="1">
            <a:spLocks noGrp="1"/>
          </p:cNvSpPr>
          <p:nvPr>
            <p:ph type="title"/>
          </p:nvPr>
        </p:nvSpPr>
        <p:spPr>
          <a:xfrm>
            <a:off x="457200" y="8613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Gantt chart</a:t>
            </a:r>
            <a:endParaRPr/>
          </a:p>
        </p:txBody>
      </p:sp>
      <p:sp>
        <p:nvSpPr>
          <p:cNvPr id="500" name="Google Shape;500;p5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46</a:t>
            </a:fld>
            <a:endParaRPr/>
          </a:p>
        </p:txBody>
      </p:sp>
      <p:graphicFrame>
        <p:nvGraphicFramePr>
          <p:cNvPr id="501" name="Google Shape;501;p57"/>
          <p:cNvGraphicFramePr/>
          <p:nvPr/>
        </p:nvGraphicFramePr>
        <p:xfrm>
          <a:off x="598038" y="17108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{942F8E22-B938-4752-B560-229DC63CA82E}</a:tableStyleId>
              </a:tblPr>
              <a:tblGrid>
                <a:gridCol w="136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9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9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9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9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9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99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99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9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99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699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99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99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699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699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66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 b="1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 b="1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D051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D051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D051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D051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D051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D051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D051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6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D051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D05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6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8"/>
          <p:cNvSpPr txBox="1">
            <a:spLocks noGrp="1"/>
          </p:cNvSpPr>
          <p:nvPr>
            <p:ph type="title"/>
          </p:nvPr>
        </p:nvSpPr>
        <p:spPr>
          <a:xfrm>
            <a:off x="457200" y="8613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SWOT Analysis</a:t>
            </a:r>
            <a:endParaRPr/>
          </a:p>
        </p:txBody>
      </p:sp>
      <p:sp>
        <p:nvSpPr>
          <p:cNvPr id="507" name="Google Shape;507;p5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47</a:t>
            </a:fld>
            <a:endParaRPr/>
          </a:p>
        </p:txBody>
      </p:sp>
      <p:sp>
        <p:nvSpPr>
          <p:cNvPr id="508" name="Google Shape;508;p58"/>
          <p:cNvSpPr/>
          <p:nvPr/>
        </p:nvSpPr>
        <p:spPr>
          <a:xfrm>
            <a:off x="757918" y="1665125"/>
            <a:ext cx="3736800" cy="140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STRENGTHS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fr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9" name="Google Shape;509;p58"/>
          <p:cNvSpPr/>
          <p:nvPr/>
        </p:nvSpPr>
        <p:spPr>
          <a:xfrm>
            <a:off x="4649282" y="1665125"/>
            <a:ext cx="3736800" cy="140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WEAKNESSES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fr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0" name="Google Shape;510;p58"/>
          <p:cNvSpPr/>
          <p:nvPr/>
        </p:nvSpPr>
        <p:spPr>
          <a:xfrm>
            <a:off x="757918" y="3227345"/>
            <a:ext cx="3736800" cy="140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Black is the color of ebony and of outer space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OPPORTUNITIES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1" name="Google Shape;511;p58"/>
          <p:cNvSpPr/>
          <p:nvPr/>
        </p:nvSpPr>
        <p:spPr>
          <a:xfrm>
            <a:off x="4649282" y="3227345"/>
            <a:ext cx="3736800" cy="140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White is the color of milk and fresh snow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fr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THREATS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2" name="Google Shape;512;p58"/>
          <p:cNvSpPr/>
          <p:nvPr/>
        </p:nvSpPr>
        <p:spPr>
          <a:xfrm>
            <a:off x="3422032" y="1998258"/>
            <a:ext cx="2147400" cy="2147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58"/>
          <p:cNvSpPr/>
          <p:nvPr/>
        </p:nvSpPr>
        <p:spPr>
          <a:xfrm rot="5400000">
            <a:off x="3576734" y="1998258"/>
            <a:ext cx="2147400" cy="2147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58"/>
          <p:cNvSpPr/>
          <p:nvPr/>
        </p:nvSpPr>
        <p:spPr>
          <a:xfrm rot="10800000">
            <a:off x="3576734" y="2154181"/>
            <a:ext cx="2147400" cy="2147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58"/>
          <p:cNvSpPr/>
          <p:nvPr/>
        </p:nvSpPr>
        <p:spPr>
          <a:xfrm rot="-5400000">
            <a:off x="3422032" y="2154181"/>
            <a:ext cx="2147400" cy="2147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58"/>
          <p:cNvSpPr/>
          <p:nvPr/>
        </p:nvSpPr>
        <p:spPr>
          <a:xfrm>
            <a:off x="3916392" y="2446170"/>
            <a:ext cx="290796" cy="3944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Poppins"/>
              </a:rPr>
              <a:t>S</a:t>
            </a:r>
          </a:p>
        </p:txBody>
      </p:sp>
      <p:sp>
        <p:nvSpPr>
          <p:cNvPr id="517" name="Google Shape;517;p58"/>
          <p:cNvSpPr/>
          <p:nvPr/>
        </p:nvSpPr>
        <p:spPr>
          <a:xfrm>
            <a:off x="4818647" y="2453028"/>
            <a:ext cx="550319" cy="38516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Poppins"/>
              </a:rPr>
              <a:t>W</a:t>
            </a:r>
          </a:p>
        </p:txBody>
      </p:sp>
      <p:sp>
        <p:nvSpPr>
          <p:cNvPr id="518" name="Google Shape;518;p58"/>
          <p:cNvSpPr/>
          <p:nvPr/>
        </p:nvSpPr>
        <p:spPr>
          <a:xfrm>
            <a:off x="3885666" y="3429054"/>
            <a:ext cx="395044" cy="3944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Poppins"/>
              </a:rPr>
              <a:t>O</a:t>
            </a:r>
          </a:p>
        </p:txBody>
      </p:sp>
      <p:sp>
        <p:nvSpPr>
          <p:cNvPr id="519" name="Google Shape;519;p58"/>
          <p:cNvSpPr/>
          <p:nvPr/>
        </p:nvSpPr>
        <p:spPr>
          <a:xfrm>
            <a:off x="4920152" y="3435912"/>
            <a:ext cx="297929" cy="38516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Poppins"/>
              </a:rPr>
              <a:t>T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9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Spectral"/>
                <a:ea typeface="Spectral"/>
                <a:cs typeface="Spectral"/>
                <a:sym typeface="Spectral"/>
              </a:rPr>
              <a:t>Business Model Canvas</a:t>
            </a:r>
            <a:endParaRPr sz="12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25" name="Google Shape;525;p5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48</a:t>
            </a:fld>
            <a:endParaRPr/>
          </a:p>
        </p:txBody>
      </p:sp>
      <p:sp>
        <p:nvSpPr>
          <p:cNvPr id="526" name="Google Shape;526;p59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Key Activities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fr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8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7" name="Google Shape;527;p59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Key Resources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fr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8" name="Google Shape;528;p59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Value Propositions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fr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9" name="Google Shape;529;p59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Customer Relationships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fr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0" name="Google Shape;530;p59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Channels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fr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1" name="Google Shape;531;p59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Customer Segments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fr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2" name="Google Shape;532;p59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Key Partners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fr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8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3" name="Google Shape;533;p59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Cost Structure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fr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4" name="Google Shape;534;p59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Revenue Streams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fr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5" name="Google Shape;535;p59"/>
          <p:cNvSpPr/>
          <p:nvPr/>
        </p:nvSpPr>
        <p:spPr>
          <a:xfrm>
            <a:off x="4279392" y="3732401"/>
            <a:ext cx="216410" cy="215154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6" name="Google Shape;536;p59"/>
          <p:cNvSpPr/>
          <p:nvPr/>
        </p:nvSpPr>
        <p:spPr>
          <a:xfrm>
            <a:off x="6865890" y="543301"/>
            <a:ext cx="215789" cy="193705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7" name="Google Shape;537;p59"/>
          <p:cNvSpPr/>
          <p:nvPr/>
        </p:nvSpPr>
        <p:spPr>
          <a:xfrm>
            <a:off x="1702233" y="543296"/>
            <a:ext cx="207590" cy="207590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8" name="Google Shape;538;p59"/>
          <p:cNvSpPr/>
          <p:nvPr/>
        </p:nvSpPr>
        <p:spPr>
          <a:xfrm>
            <a:off x="8608121" y="543223"/>
            <a:ext cx="197487" cy="208211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539" name="Google Shape;539;p59"/>
          <p:cNvGrpSpPr/>
          <p:nvPr/>
        </p:nvGrpSpPr>
        <p:grpSpPr>
          <a:xfrm>
            <a:off x="8577842" y="3732406"/>
            <a:ext cx="227770" cy="165313"/>
            <a:chOff x="4604550" y="3714775"/>
            <a:chExt cx="439625" cy="319075"/>
          </a:xfrm>
        </p:grpSpPr>
        <p:sp>
          <p:nvSpPr>
            <p:cNvPr id="540" name="Google Shape;540;p59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41" name="Google Shape;541;p59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42" name="Google Shape;542;p59"/>
          <p:cNvGrpSpPr/>
          <p:nvPr/>
        </p:nvGrpSpPr>
        <p:grpSpPr>
          <a:xfrm>
            <a:off x="5169094" y="543218"/>
            <a:ext cx="188666" cy="240398"/>
            <a:chOff x="1959600" y="4980625"/>
            <a:chExt cx="364150" cy="464000"/>
          </a:xfrm>
        </p:grpSpPr>
        <p:sp>
          <p:nvSpPr>
            <p:cNvPr id="543" name="Google Shape;543;p59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44" name="Google Shape;544;p59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45" name="Google Shape;545;p59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46" name="Google Shape;546;p59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47" name="Google Shape;547;p59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48" name="Google Shape;548;p59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49" name="Google Shape;549;p59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50" name="Google Shape;550;p59"/>
          <p:cNvGrpSpPr/>
          <p:nvPr/>
        </p:nvGrpSpPr>
        <p:grpSpPr>
          <a:xfrm>
            <a:off x="6802664" y="2137732"/>
            <a:ext cx="278880" cy="267521"/>
            <a:chOff x="5233525" y="4954450"/>
            <a:chExt cx="538275" cy="516350"/>
          </a:xfrm>
        </p:grpSpPr>
        <p:sp>
          <p:nvSpPr>
            <p:cNvPr id="551" name="Google Shape;551;p59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52" name="Google Shape;552;p59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53" name="Google Shape;553;p59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54" name="Google Shape;554;p59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55" name="Google Shape;555;p59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56" name="Google Shape;556;p59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57" name="Google Shape;557;p59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58" name="Google Shape;558;p59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59" name="Google Shape;559;p59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60" name="Google Shape;560;p59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61" name="Google Shape;561;p59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62" name="Google Shape;562;p59"/>
          <p:cNvGrpSpPr/>
          <p:nvPr/>
        </p:nvGrpSpPr>
        <p:grpSpPr>
          <a:xfrm>
            <a:off x="3358097" y="2137734"/>
            <a:ext cx="283932" cy="258066"/>
            <a:chOff x="4556450" y="4963575"/>
            <a:chExt cx="548025" cy="498100"/>
          </a:xfrm>
        </p:grpSpPr>
        <p:sp>
          <p:nvSpPr>
            <p:cNvPr id="563" name="Google Shape;563;p59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64" name="Google Shape;564;p59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65" name="Google Shape;565;p59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66" name="Google Shape;566;p59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67" name="Google Shape;567;p59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568" name="Google Shape;568;p59"/>
          <p:cNvSpPr/>
          <p:nvPr/>
        </p:nvSpPr>
        <p:spPr>
          <a:xfrm>
            <a:off x="3406103" y="543301"/>
            <a:ext cx="227743" cy="227797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0"/>
          <p:cNvSpPr txBox="1">
            <a:spLocks noGrp="1"/>
          </p:cNvSpPr>
          <p:nvPr>
            <p:ph type="title"/>
          </p:nvPr>
        </p:nvSpPr>
        <p:spPr>
          <a:xfrm>
            <a:off x="457200" y="826347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Funnel</a:t>
            </a:r>
            <a:endParaRPr/>
          </a:p>
        </p:txBody>
      </p:sp>
      <p:sp>
        <p:nvSpPr>
          <p:cNvPr id="574" name="Google Shape;574;p6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49</a:t>
            </a:fld>
            <a:endParaRPr/>
          </a:p>
        </p:txBody>
      </p:sp>
      <p:grpSp>
        <p:nvGrpSpPr>
          <p:cNvPr id="575" name="Google Shape;575;p60"/>
          <p:cNvGrpSpPr/>
          <p:nvPr/>
        </p:nvGrpSpPr>
        <p:grpSpPr>
          <a:xfrm>
            <a:off x="1355031" y="1509474"/>
            <a:ext cx="3123047" cy="2807679"/>
            <a:chOff x="3778727" y="4460423"/>
            <a:chExt cx="720160" cy="647438"/>
          </a:xfrm>
        </p:grpSpPr>
        <p:sp>
          <p:nvSpPr>
            <p:cNvPr id="576" name="Google Shape;576;p60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fr" sz="1200" b="1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77" name="Google Shape;577;p60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fr" sz="1200" b="1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78" name="Google Shape;578;p60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rgbClr val="4D051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fr" sz="1200" b="1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79" name="Google Shape;579;p60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fr" sz="1200" b="1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0" name="Google Shape;580;p60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fr" sz="1200" b="1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1" name="Google Shape;581;p60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fr" sz="1200" b="1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2" name="Google Shape;582;p60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cxnSp>
        <p:nvCxnSpPr>
          <p:cNvPr id="583" name="Google Shape;583;p60"/>
          <p:cNvCxnSpPr/>
          <p:nvPr/>
        </p:nvCxnSpPr>
        <p:spPr>
          <a:xfrm>
            <a:off x="4408866" y="1974268"/>
            <a:ext cx="9147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84" name="Google Shape;584;p60"/>
          <p:cNvSpPr txBox="1"/>
          <p:nvPr/>
        </p:nvSpPr>
        <p:spPr>
          <a:xfrm>
            <a:off x="5376969" y="1825352"/>
            <a:ext cx="24120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85" name="Google Shape;585;p60"/>
          <p:cNvCxnSpPr/>
          <p:nvPr/>
        </p:nvCxnSpPr>
        <p:spPr>
          <a:xfrm>
            <a:off x="4274124" y="2391131"/>
            <a:ext cx="10497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86" name="Google Shape;586;p60"/>
          <p:cNvSpPr txBox="1"/>
          <p:nvPr/>
        </p:nvSpPr>
        <p:spPr>
          <a:xfrm>
            <a:off x="5376969" y="2242207"/>
            <a:ext cx="24120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87" name="Google Shape;587;p60"/>
          <p:cNvCxnSpPr/>
          <p:nvPr/>
        </p:nvCxnSpPr>
        <p:spPr>
          <a:xfrm>
            <a:off x="4082645" y="2807995"/>
            <a:ext cx="12408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88" name="Google Shape;588;p60"/>
          <p:cNvSpPr txBox="1"/>
          <p:nvPr/>
        </p:nvSpPr>
        <p:spPr>
          <a:xfrm>
            <a:off x="5376969" y="2659062"/>
            <a:ext cx="24120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89" name="Google Shape;589;p60"/>
          <p:cNvCxnSpPr/>
          <p:nvPr/>
        </p:nvCxnSpPr>
        <p:spPr>
          <a:xfrm>
            <a:off x="3919535" y="3224837"/>
            <a:ext cx="1404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90" name="Google Shape;590;p60"/>
          <p:cNvSpPr txBox="1"/>
          <p:nvPr/>
        </p:nvSpPr>
        <p:spPr>
          <a:xfrm>
            <a:off x="5376969" y="3075917"/>
            <a:ext cx="24120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91" name="Google Shape;591;p60"/>
          <p:cNvCxnSpPr/>
          <p:nvPr/>
        </p:nvCxnSpPr>
        <p:spPr>
          <a:xfrm>
            <a:off x="3742230" y="3641701"/>
            <a:ext cx="15813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92" name="Google Shape;592;p60"/>
          <p:cNvSpPr txBox="1"/>
          <p:nvPr/>
        </p:nvSpPr>
        <p:spPr>
          <a:xfrm>
            <a:off x="5376969" y="3492772"/>
            <a:ext cx="24120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93" name="Google Shape;593;p60"/>
          <p:cNvCxnSpPr/>
          <p:nvPr/>
        </p:nvCxnSpPr>
        <p:spPr>
          <a:xfrm>
            <a:off x="3557849" y="4058543"/>
            <a:ext cx="17583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94" name="Google Shape;594;p60"/>
          <p:cNvSpPr txBox="1"/>
          <p:nvPr/>
        </p:nvSpPr>
        <p:spPr>
          <a:xfrm>
            <a:off x="5376969" y="3909627"/>
            <a:ext cx="24120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>
            <a:spLocks noGrp="1"/>
          </p:cNvSpPr>
          <p:nvPr>
            <p:ph type="ctrTitle"/>
          </p:nvPr>
        </p:nvSpPr>
        <p:spPr>
          <a:xfrm>
            <a:off x="2653082" y="1262971"/>
            <a:ext cx="4346155" cy="18749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Objectifs de l’atelier</a:t>
            </a:r>
            <a:endParaRPr dirty="0"/>
          </a:p>
        </p:txBody>
      </p:sp>
      <p:sp>
        <p:nvSpPr>
          <p:cNvPr id="143" name="Google Shape;143;p30"/>
          <p:cNvSpPr/>
          <p:nvPr/>
        </p:nvSpPr>
        <p:spPr>
          <a:xfrm>
            <a:off x="1481181" y="1738950"/>
            <a:ext cx="832800" cy="83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44" name="Google Shape;144;p30"/>
          <p:cNvSpPr txBox="1"/>
          <p:nvPr/>
        </p:nvSpPr>
        <p:spPr>
          <a:xfrm>
            <a:off x="1608081" y="1905226"/>
            <a:ext cx="5790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4700" b="1" dirty="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2</a:t>
            </a:r>
            <a:endParaRPr sz="4700" b="1" dirty="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  <p:extLst>
      <p:ext uri="{BB962C8B-B14F-4D97-AF65-F5344CB8AC3E}">
        <p14:creationId xmlns:p14="http://schemas.microsoft.com/office/powerpoint/2010/main" val="5673880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1"/>
          <p:cNvSpPr txBox="1">
            <a:spLocks noGrp="1"/>
          </p:cNvSpPr>
          <p:nvPr>
            <p:ph type="title"/>
          </p:nvPr>
        </p:nvSpPr>
        <p:spPr>
          <a:xfrm>
            <a:off x="457200" y="793463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Team Presentation</a:t>
            </a:r>
            <a:endParaRPr/>
          </a:p>
        </p:txBody>
      </p:sp>
      <p:sp>
        <p:nvSpPr>
          <p:cNvPr id="600" name="Google Shape;600;p6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50</a:t>
            </a:fld>
            <a:endParaRPr/>
          </a:p>
        </p:txBody>
      </p:sp>
      <p:pic>
        <p:nvPicPr>
          <p:cNvPr id="601" name="Google Shape;601;p61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844512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02" name="Google Shape;602;p61"/>
          <p:cNvSpPr txBox="1"/>
          <p:nvPr/>
        </p:nvSpPr>
        <p:spPr>
          <a:xfrm>
            <a:off x="860325" y="3463538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Imani Jackson</a:t>
            </a:r>
            <a:br>
              <a:rPr lang="fr">
                <a:latin typeface="Inter"/>
                <a:ea typeface="Inter"/>
                <a:cs typeface="Inter"/>
                <a:sym typeface="Inter"/>
              </a:rPr>
            </a:br>
            <a:r>
              <a:rPr lang="fr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JOB TITLE</a:t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Blue is the colour of the clear sky and the deep sea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03" name="Google Shape;603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025" y="1844512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04" name="Google Shape;604;p61"/>
          <p:cNvSpPr txBox="1"/>
          <p:nvPr/>
        </p:nvSpPr>
        <p:spPr>
          <a:xfrm>
            <a:off x="2840050" y="3463538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Marcos Galán</a:t>
            </a:r>
            <a:br>
              <a:rPr lang="fr">
                <a:latin typeface="Inter"/>
                <a:ea typeface="Inter"/>
                <a:cs typeface="Inter"/>
                <a:sym typeface="Inter"/>
              </a:rPr>
            </a:br>
            <a:r>
              <a:rPr lang="fr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JOB TITLE</a:t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Blue is the colour of the clear sky and the deep sea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05" name="Google Shape;605;p61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1844512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06" name="Google Shape;606;p61"/>
          <p:cNvSpPr txBox="1"/>
          <p:nvPr/>
        </p:nvSpPr>
        <p:spPr>
          <a:xfrm>
            <a:off x="4819775" y="3463538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Ixchel Valdía</a:t>
            </a:r>
            <a:br>
              <a:rPr lang="fr">
                <a:latin typeface="Inter"/>
                <a:ea typeface="Inter"/>
                <a:cs typeface="Inter"/>
                <a:sym typeface="Inter"/>
              </a:rPr>
            </a:br>
            <a:r>
              <a:rPr lang="fr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JOB TITLE</a:t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Blue is the colour of the clear sky and the deep sea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07" name="Google Shape;607;p61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1844512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08" name="Google Shape;608;p61"/>
          <p:cNvSpPr txBox="1"/>
          <p:nvPr/>
        </p:nvSpPr>
        <p:spPr>
          <a:xfrm>
            <a:off x="6799500" y="3463538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Nils Årud</a:t>
            </a:r>
            <a:br>
              <a:rPr lang="fr">
                <a:latin typeface="Inter"/>
                <a:ea typeface="Inter"/>
                <a:cs typeface="Inter"/>
                <a:sym typeface="Inter"/>
              </a:rPr>
            </a:br>
            <a:r>
              <a:rPr lang="fr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JOB TITLE</a:t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Blue is the colour of the clear sky and the deep sea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62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Spectral"/>
                <a:ea typeface="Spectral"/>
                <a:cs typeface="Spectral"/>
                <a:sym typeface="Spectral"/>
              </a:rPr>
              <a:t>Competitor Matrix</a:t>
            </a:r>
            <a:endParaRPr sz="12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14" name="Google Shape;614;p6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51</a:t>
            </a:fld>
            <a:endParaRPr/>
          </a:p>
        </p:txBody>
      </p:sp>
      <p:cxnSp>
        <p:nvCxnSpPr>
          <p:cNvPr id="615" name="Google Shape;615;p62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616" name="Google Shape;616;p62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617" name="Google Shape;617;p62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LOW VALUE 1</a:t>
            </a:r>
            <a:endParaRPr sz="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8" name="Google Shape;618;p62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HIGH VALUE 1</a:t>
            </a:r>
            <a:endParaRPr sz="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9" name="Google Shape;619;p62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LOW VALUE 2</a:t>
            </a:r>
            <a:endParaRPr sz="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20" name="Google Shape;620;p62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HIGH VALUE 2</a:t>
            </a:r>
            <a:endParaRPr sz="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21" name="Google Shape;621;p62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Our company</a:t>
            </a:r>
            <a:endParaRPr sz="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22" name="Google Shape;622;p62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Competitor</a:t>
            </a:r>
            <a:endParaRPr sz="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23" name="Google Shape;623;p62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Competitor</a:t>
            </a:r>
            <a:endParaRPr sz="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24" name="Google Shape;624;p62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Competitor</a:t>
            </a:r>
            <a:endParaRPr sz="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25" name="Google Shape;625;p62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Competitor</a:t>
            </a:r>
            <a:endParaRPr sz="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26" name="Google Shape;626;p62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Competitor</a:t>
            </a:r>
            <a:endParaRPr sz="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27" name="Google Shape;627;p62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Competitor</a:t>
            </a:r>
            <a:endParaRPr sz="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3"/>
          <p:cNvSpPr txBox="1">
            <a:spLocks noGrp="1"/>
          </p:cNvSpPr>
          <p:nvPr>
            <p:ph type="title"/>
          </p:nvPr>
        </p:nvSpPr>
        <p:spPr>
          <a:xfrm>
            <a:off x="457200" y="67487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Weekly Planner</a:t>
            </a:r>
            <a:endParaRPr/>
          </a:p>
        </p:txBody>
      </p:sp>
      <p:sp>
        <p:nvSpPr>
          <p:cNvPr id="633" name="Google Shape;633;p6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52</a:t>
            </a:fld>
            <a:endParaRPr/>
          </a:p>
        </p:txBody>
      </p:sp>
      <p:graphicFrame>
        <p:nvGraphicFramePr>
          <p:cNvPr id="634" name="Google Shape;634;p63"/>
          <p:cNvGraphicFramePr/>
          <p:nvPr/>
        </p:nvGraphicFramePr>
        <p:xfrm>
          <a:off x="557725" y="146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{5A007D8D-AF31-47E1-820A-931789C7C317}</a:tableStyleId>
              </a:tblPr>
              <a:tblGrid>
                <a:gridCol w="870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8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8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8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8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6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7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7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7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7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7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7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7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09:00 - 09:45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64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SlidesCarnival icons are editable shapes. </a:t>
            </a:r>
            <a:endParaRPr sz="9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This means that you can:</a:t>
            </a:r>
            <a:endParaRPr sz="9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Light"/>
              <a:buChar char="●"/>
            </a:pPr>
            <a:r>
              <a:rPr lang="fr" sz="9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Resize them without losing quality.</a:t>
            </a:r>
            <a:endParaRPr sz="9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Light"/>
              <a:buChar char="●"/>
            </a:pPr>
            <a:r>
              <a:rPr lang="fr" sz="9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Change line color, width and style</a:t>
            </a:r>
            <a:r>
              <a:rPr lang="fr" sz="900">
                <a:latin typeface="Inter Light"/>
                <a:ea typeface="Inter Light"/>
                <a:cs typeface="Inter Light"/>
                <a:sym typeface="Inter Light"/>
              </a:rPr>
              <a:t>.</a:t>
            </a:r>
            <a:endParaRPr sz="900">
              <a:latin typeface="Inter Light"/>
              <a:ea typeface="Inter Light"/>
              <a:cs typeface="Inter Light"/>
              <a:sym typeface="Inter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Inter Light"/>
              <a:ea typeface="Inter Light"/>
              <a:cs typeface="Inter Light"/>
              <a:sym typeface="Inter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Inter Light"/>
                <a:ea typeface="Inter Light"/>
                <a:cs typeface="Inter Light"/>
                <a:sym typeface="Inter Light"/>
              </a:rPr>
              <a:t>Isn’t that nice? :)</a:t>
            </a:r>
            <a:endParaRPr sz="900">
              <a:latin typeface="Inter Light"/>
              <a:ea typeface="Inter Light"/>
              <a:cs typeface="Inter Light"/>
              <a:sym typeface="Inter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Inter Light"/>
              <a:ea typeface="Inter Light"/>
              <a:cs typeface="Inter Light"/>
              <a:sym typeface="Inter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Inter Light"/>
                <a:ea typeface="Inter Light"/>
                <a:cs typeface="Inter Light"/>
                <a:sym typeface="Inter Light"/>
              </a:rPr>
              <a:t>Examples:</a:t>
            </a:r>
            <a:endParaRPr sz="900">
              <a:latin typeface="Inter Light"/>
              <a:ea typeface="Inter Light"/>
              <a:cs typeface="Inter Light"/>
              <a:sym typeface="Inter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latin typeface="Inter Light"/>
              <a:ea typeface="Inter Light"/>
              <a:cs typeface="Inter Light"/>
              <a:sym typeface="Inter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640" name="Google Shape;640;p64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641" name="Google Shape;641;p64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64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64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64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64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64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64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64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64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6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64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64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64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64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5" name="Google Shape;655;p64"/>
          <p:cNvGrpSpPr/>
          <p:nvPr/>
        </p:nvGrpSpPr>
        <p:grpSpPr>
          <a:xfrm>
            <a:off x="901439" y="399041"/>
            <a:ext cx="372594" cy="310145"/>
            <a:chOff x="1247825" y="322750"/>
            <a:chExt cx="443300" cy="369000"/>
          </a:xfrm>
        </p:grpSpPr>
        <p:sp>
          <p:nvSpPr>
            <p:cNvPr id="656" name="Google Shape;656;p64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64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64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64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64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1" name="Google Shape;661;p64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662" name="Google Shape;662;p64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64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64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64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64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7" name="Google Shape;667;p64"/>
          <p:cNvSpPr/>
          <p:nvPr/>
        </p:nvSpPr>
        <p:spPr>
          <a:xfrm>
            <a:off x="2071920" y="386254"/>
            <a:ext cx="291717" cy="335738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64"/>
          <p:cNvSpPr/>
          <p:nvPr/>
        </p:nvSpPr>
        <p:spPr>
          <a:xfrm>
            <a:off x="2656888" y="387284"/>
            <a:ext cx="251793" cy="333679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9" name="Google Shape;669;p64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670" name="Google Shape;670;p64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64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64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64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4" name="Google Shape;674;p64"/>
          <p:cNvSpPr/>
          <p:nvPr/>
        </p:nvSpPr>
        <p:spPr>
          <a:xfrm>
            <a:off x="4284851" y="385750"/>
            <a:ext cx="385895" cy="336746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5" name="Google Shape;675;p64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676" name="Google Shape;676;p64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64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64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64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64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64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64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64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684" name="Google Shape;684;p64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64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64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64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8" name="Google Shape;688;p64"/>
          <p:cNvSpPr/>
          <p:nvPr/>
        </p:nvSpPr>
        <p:spPr>
          <a:xfrm>
            <a:off x="2042249" y="944598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64"/>
          <p:cNvSpPr/>
          <p:nvPr/>
        </p:nvSpPr>
        <p:spPr>
          <a:xfrm>
            <a:off x="2607759" y="961997"/>
            <a:ext cx="350068" cy="314242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64"/>
          <p:cNvSpPr/>
          <p:nvPr/>
        </p:nvSpPr>
        <p:spPr>
          <a:xfrm>
            <a:off x="3177871" y="964561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64"/>
          <p:cNvSpPr/>
          <p:nvPr/>
        </p:nvSpPr>
        <p:spPr>
          <a:xfrm>
            <a:off x="3754139" y="967629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2" name="Google Shape;692;p64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693" name="Google Shape;693;p64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64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5" name="Google Shape;695;p64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696" name="Google Shape;696;p64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64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8" name="Google Shape;698;p64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699" name="Google Shape;699;p64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64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64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64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703" name="Google Shape;703;p64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64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64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64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64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64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64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10;p64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711" name="Google Shape;711;p64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64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64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64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64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64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7" name="Google Shape;717;p64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718" name="Google Shape;718;p6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6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64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64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2" name="Google Shape;722;p64"/>
          <p:cNvSpPr/>
          <p:nvPr/>
        </p:nvSpPr>
        <p:spPr>
          <a:xfrm>
            <a:off x="2614399" y="151574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3" name="Google Shape;723;p64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724" name="Google Shape;724;p64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64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6" name="Google Shape;726;p64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727" name="Google Shape;727;p64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64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64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64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64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" name="Google Shape;732;p64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733" name="Google Shape;733;p64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64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5" name="Google Shape;735;p64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736" name="Google Shape;736;p64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64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64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64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64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64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64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3" name="Google Shape;743;p64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744" name="Google Shape;744;p64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64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64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64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64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9" name="Google Shape;749;p64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750" name="Google Shape;750;p64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64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64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64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64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64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64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64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" name="Google Shape;758;p64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759" name="Google Shape;759;p64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64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6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64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64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764" name="Google Shape;764;p64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64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64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64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" name="Google Shape;768;p64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769" name="Google Shape;769;p64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64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64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64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3" name="Google Shape;773;p64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774" name="Google Shape;774;p64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64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" name="Google Shape;776;p64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777" name="Google Shape;777;p64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64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" name="Google Shape;779;p64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780" name="Google Shape;780;p64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64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2" name="Google Shape;782;p64"/>
          <p:cNvSpPr/>
          <p:nvPr/>
        </p:nvSpPr>
        <p:spPr>
          <a:xfrm>
            <a:off x="4317611" y="2080241"/>
            <a:ext cx="320378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3" name="Google Shape;783;p64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784" name="Google Shape;784;p6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6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" name="Google Shape;786;p64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787" name="Google Shape;787;p64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64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64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64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64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64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64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64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5" name="Google Shape;795;p64"/>
          <p:cNvSpPr/>
          <p:nvPr/>
        </p:nvSpPr>
        <p:spPr>
          <a:xfrm>
            <a:off x="1484913" y="2598660"/>
            <a:ext cx="335738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64"/>
          <p:cNvSpPr/>
          <p:nvPr/>
        </p:nvSpPr>
        <p:spPr>
          <a:xfrm>
            <a:off x="963405" y="2598660"/>
            <a:ext cx="248746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7" name="Google Shape;797;p64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798" name="Google Shape;798;p64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64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0" name="Google Shape;800;p64"/>
          <p:cNvSpPr/>
          <p:nvPr/>
        </p:nvSpPr>
        <p:spPr>
          <a:xfrm>
            <a:off x="3734681" y="2636022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1" name="Google Shape;801;p64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802" name="Google Shape;802;p64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64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" name="Google Shape;804;p64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805" name="Google Shape;805;p64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64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6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64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" name="Google Shape;809;p64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810" name="Google Shape;810;p64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64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64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3" name="Google Shape;813;p64"/>
          <p:cNvSpPr/>
          <p:nvPr/>
        </p:nvSpPr>
        <p:spPr>
          <a:xfrm>
            <a:off x="4907686" y="2619652"/>
            <a:ext cx="270221" cy="3889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4" name="Google Shape;814;p64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815" name="Google Shape;815;p64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64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64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64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64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64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64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822" name="Google Shape;822;p64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64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64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64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64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64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64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64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64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" name="Google Shape;831;p64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832" name="Google Shape;832;p64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64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64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" name="Google Shape;835;p64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836" name="Google Shape;836;p64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64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64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9" name="Google Shape;839;p64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840" name="Google Shape;840;p64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64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64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64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64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" name="Google Shape;845;p64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846" name="Google Shape;846;p64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64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" name="Google Shape;848;p64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849" name="Google Shape;849;p64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64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64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64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64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64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64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" name="Google Shape;856;p64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857" name="Google Shape;857;p64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64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64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64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64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64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" name="Google Shape;863;p64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864" name="Google Shape;864;p64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64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" name="Google Shape;866;p64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867" name="Google Shape;867;p64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64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64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64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1" name="Google Shape;871;p64"/>
          <p:cNvSpPr/>
          <p:nvPr/>
        </p:nvSpPr>
        <p:spPr>
          <a:xfrm>
            <a:off x="886643" y="383052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64"/>
          <p:cNvSpPr/>
          <p:nvPr/>
        </p:nvSpPr>
        <p:spPr>
          <a:xfrm>
            <a:off x="3177366" y="3773703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64"/>
          <p:cNvSpPr/>
          <p:nvPr/>
        </p:nvSpPr>
        <p:spPr>
          <a:xfrm>
            <a:off x="2612361" y="3795199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64"/>
          <p:cNvSpPr/>
          <p:nvPr/>
        </p:nvSpPr>
        <p:spPr>
          <a:xfrm>
            <a:off x="3740838" y="3772169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5" name="Google Shape;875;p64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876" name="Google Shape;876;p64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64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64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64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64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64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64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64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4" name="Google Shape;884;p64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885" name="Google Shape;885;p64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64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" name="Google Shape;887;p64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888" name="Google Shape;888;p64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64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64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64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64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64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64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895" name="Google Shape;895;p64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64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64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64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64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64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64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2" name="Google Shape;902;p64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903" name="Google Shape;903;p64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64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64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64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907" name="Google Shape;907;p64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64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64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64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64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64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3" name="Google Shape;913;p64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914" name="Google Shape;914;p64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64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64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7" name="Google Shape;917;p64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918" name="Google Shape;918;p64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64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64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" name="Google Shape;921;p64"/>
          <p:cNvGrpSpPr/>
          <p:nvPr/>
        </p:nvGrpSpPr>
        <p:grpSpPr>
          <a:xfrm>
            <a:off x="5461718" y="4356472"/>
            <a:ext cx="290183" cy="333679"/>
            <a:chOff x="6673500" y="5031175"/>
            <a:chExt cx="345250" cy="397000"/>
          </a:xfrm>
        </p:grpSpPr>
        <p:sp>
          <p:nvSpPr>
            <p:cNvPr id="922" name="Google Shape;922;p64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64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64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64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64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7" name="Google Shape;927;p64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928" name="Google Shape;928;p64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64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64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64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64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64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64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64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64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64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64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64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64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64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64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64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64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64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64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64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64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64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64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64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64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64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64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5" name="Google Shape;955;p64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956" name="Google Shape;956;p64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64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64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64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64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64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64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64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64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64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64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64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64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64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64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64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64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64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4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64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64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64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64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" name="Google Shape;979;p64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980" name="Google Shape;980;p64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64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64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64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64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64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64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64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64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64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64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64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64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64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4" name="Google Shape;994;p64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995" name="Google Shape;995;p64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64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64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8" name="Google Shape;998;p64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999" name="Google Shape;999;p64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64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64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64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64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64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5" name="Google Shape;1005;p64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1006" name="Google Shape;1006;p6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6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6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6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6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6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6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64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4" name="Google Shape;1014;p64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1015" name="Google Shape;1015;p64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4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64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8" name="Google Shape;1018;p64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1019" name="Google Shape;1019;p64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4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4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4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4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" name="Google Shape;1024;p64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1025" name="Google Shape;1025;p64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4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4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4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4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64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64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2" name="Google Shape;1032;p64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1033" name="Google Shape;1033;p64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4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4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4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4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4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9" name="Google Shape;1039;p64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1040" name="Google Shape;1040;p64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4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4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64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64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64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64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64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64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9" name="Google Shape;1049;p64"/>
          <p:cNvGrpSpPr/>
          <p:nvPr/>
        </p:nvGrpSpPr>
        <p:grpSpPr>
          <a:xfrm>
            <a:off x="4251419" y="4291985"/>
            <a:ext cx="452420" cy="433992"/>
            <a:chOff x="5233525" y="4954450"/>
            <a:chExt cx="538275" cy="516350"/>
          </a:xfrm>
        </p:grpSpPr>
        <p:sp>
          <p:nvSpPr>
            <p:cNvPr id="1050" name="Google Shape;1050;p64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64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64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64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64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64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64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64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64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64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64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64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1062" name="Google Shape;1062;p64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64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64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64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64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7" name="Google Shape;1067;p64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1068" name="Google Shape;1068;p64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64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64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64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64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64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64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5" name="Google Shape;1075;p64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1076" name="Google Shape;1076;p64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64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8" name="Google Shape;1078;p64"/>
          <p:cNvGrpSpPr/>
          <p:nvPr/>
        </p:nvGrpSpPr>
        <p:grpSpPr>
          <a:xfrm>
            <a:off x="6359914" y="2509302"/>
            <a:ext cx="1079481" cy="1051467"/>
            <a:chOff x="5916675" y="927975"/>
            <a:chExt cx="516350" cy="502950"/>
          </a:xfrm>
        </p:grpSpPr>
        <p:sp>
          <p:nvSpPr>
            <p:cNvPr id="1079" name="Google Shape;1079;p64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64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1" name="Google Shape;1081;p64"/>
          <p:cNvGrpSpPr/>
          <p:nvPr/>
        </p:nvGrpSpPr>
        <p:grpSpPr>
          <a:xfrm>
            <a:off x="6360057" y="1803400"/>
            <a:ext cx="433992" cy="422729"/>
            <a:chOff x="5916675" y="927975"/>
            <a:chExt cx="516350" cy="502950"/>
          </a:xfrm>
        </p:grpSpPr>
        <p:sp>
          <p:nvSpPr>
            <p:cNvPr id="1082" name="Google Shape;1082;p64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64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4" name="Google Shape;1084;p64"/>
          <p:cNvSpPr/>
          <p:nvPr/>
        </p:nvSpPr>
        <p:spPr>
          <a:xfrm>
            <a:off x="7436055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64"/>
          <p:cNvSpPr/>
          <p:nvPr/>
        </p:nvSpPr>
        <p:spPr>
          <a:xfrm>
            <a:off x="6552218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64"/>
          <p:cNvSpPr/>
          <p:nvPr/>
        </p:nvSpPr>
        <p:spPr>
          <a:xfrm>
            <a:off x="6837753" y="3097315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6FA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6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2" name="Google Shape;1092;p65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1093" name="Google Shape;1093;p65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65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65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65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65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65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9" name="Google Shape;1099;p65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1100" name="Google Shape;1100;p65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65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65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65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4" name="Google Shape;1104;p65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105" name="Google Shape;1105;p65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65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65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8" name="Google Shape;1108;p65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109" name="Google Shape;1109;p65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65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65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65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65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4" name="Google Shape;1114;p65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115" name="Google Shape;1115;p65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65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65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8" name="Google Shape;1118;p65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119" name="Google Shape;1119;p65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65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65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65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3" name="Google Shape;1123;p65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124" name="Google Shape;1124;p65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65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65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65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65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9" name="Google Shape;1129;p65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130" name="Google Shape;1130;p65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65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65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65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65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65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6" name="Google Shape;1136;p65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137" name="Google Shape;1137;p65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65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9" name="Google Shape;1139;p65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140" name="Google Shape;1140;p65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65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65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3" name="Google Shape;1143;p65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144" name="Google Shape;1144;p65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65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65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65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65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65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0" name="Google Shape;1150;p65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151" name="Google Shape;1151;p65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65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65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65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65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6" name="Google Shape;1156;p65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157" name="Google Shape;1157;p65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65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65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0" name="Google Shape;1160;p65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161" name="Google Shape;1161;p65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162" name="Google Shape;1162;p65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3" name="Google Shape;1163;p65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4" name="Google Shape;1164;p65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5" name="Google Shape;1165;p65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6" name="Google Shape;1166;p65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7" name="Google Shape;1167;p65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8" name="Google Shape;1168;p65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9" name="Google Shape;1169;p65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0" name="Google Shape;1170;p65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1" name="Google Shape;1171;p65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72" name="Google Shape;1172;p65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65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65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65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65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65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8" name="Google Shape;1178;p65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179" name="Google Shape;1179;p65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65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65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65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3" name="Google Shape;1183;p65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184" name="Google Shape;1184;p65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65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65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65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65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9" name="Google Shape;1189;p65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190" name="Google Shape;1190;p65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65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65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65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65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65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6" name="Google Shape;1196;p65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197" name="Google Shape;1197;p65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65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65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65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1" name="Google Shape;1201;p65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202" name="Google Shape;1202;p65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65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65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65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6" name="Google Shape;1206;p65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207" name="Google Shape;1207;p65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65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65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65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65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12" name="Google Shape;1212;p65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213" name="Google Shape;1213;p65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4" name="Google Shape;1214;p65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5" name="Google Shape;1215;p65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6" name="Google Shape;1216;p65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7" name="Google Shape;1217;p65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1218;p65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1219;p65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1220;p65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1221;p65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1222;p65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23" name="Google Shape;1223;p65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224" name="Google Shape;1224;p65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65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65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7" name="Google Shape;1227;p65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228" name="Google Shape;1228;p65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9" name="Google Shape;1229;p65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0" name="Google Shape;1230;p65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1" name="Google Shape;1231;p65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2" name="Google Shape;1232;p65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p65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p65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65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6" name="Google Shape;1236;p65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7" name="Google Shape;1237;p65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38" name="Google Shape;1238;p65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239" name="Google Shape;1239;p65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65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65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65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43" name="Google Shape;1243;p65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244" name="Google Shape;1244;p65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5" name="Google Shape;1245;p65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6" name="Google Shape;1246;p65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7" name="Google Shape;1247;p65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65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65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65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65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65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65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54" name="Google Shape;1254;p65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255" name="Google Shape;1255;p65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65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65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65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65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65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65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2" name="Google Shape;1262;p65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263" name="Google Shape;1263;p65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65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65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65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7" name="Google Shape;1267;p65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268" name="Google Shape;1268;p65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65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65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65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2" name="Google Shape;1272;p65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273" name="Google Shape;1273;p65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65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65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65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65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8" name="Google Shape;1278;p65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279" name="Google Shape;1279;p65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65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65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65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65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65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5" name="Google Shape;1285;p65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286" name="Google Shape;1286;p65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65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65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9" name="Google Shape;1289;p65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290" name="Google Shape;1290;p65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65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65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65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65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5" name="Google Shape;1295;p65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296" name="Google Shape;1296;p65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65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65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65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65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65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2" name="Google Shape;1302;p65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303" name="Google Shape;1303;p65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65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65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6" name="Google Shape;1306;p65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307" name="Google Shape;1307;p65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65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65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65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1" name="Google Shape;1311;p65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312" name="Google Shape;1312;p65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65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65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65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65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65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8" name="Google Shape;1318;p65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319" name="Google Shape;1319;p65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65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65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65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65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65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65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6" name="Google Shape;1326;p65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327" name="Google Shape;1327;p65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65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65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65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1" name="Google Shape;1331;p65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332" name="Google Shape;1332;p65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65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65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5" name="Google Shape;1335;p65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336" name="Google Shape;1336;p65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65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65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9" name="Google Shape;1339;p65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340" name="Google Shape;1340;p65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65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65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65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4" name="Google Shape;1344;p65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345" name="Google Shape;1345;p65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65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65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65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9" name="Google Shape;1349;p65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350" name="Google Shape;1350;p65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65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65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65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65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5" name="Google Shape;1355;p65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356" name="Google Shape;1356;p65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65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65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65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65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65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2" name="Google Shape;1362;p65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363" name="Google Shape;1363;p65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65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65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65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65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65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65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0" name="Google Shape;1370;p65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371" name="Google Shape;1371;p65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65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65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65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65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65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65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1378;p65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65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65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65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65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3" name="Google Shape;1383;p65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384" name="Google Shape;1384;p65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65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65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65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8" name="Google Shape;1388;p65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389" name="Google Shape;1389;p65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65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65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2" name="Google Shape;1392;p65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393" name="Google Shape;1393;p65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65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65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65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65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65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9" name="Google Shape;1399;p65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400" name="Google Shape;1400;p65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65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65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65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65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65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65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65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8" name="Google Shape;1408;p65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409" name="Google Shape;1409;p65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65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65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65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65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65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65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65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65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65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65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65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1" name="Google Shape;1421;p65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422" name="Google Shape;1422;p65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65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65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65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65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65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65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1429;p65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65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65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65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65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4" name="Google Shape;1434;p65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435" name="Google Shape;1435;p65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65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65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65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65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65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65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65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65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65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65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65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7" name="Google Shape;1447;p65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448" name="Google Shape;1448;p65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65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65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65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65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1453;p65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4" name="Google Shape;1454;p65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455" name="Google Shape;1455;p65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65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65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65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65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65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65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65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65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65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65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1466;p65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1467;p65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65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65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0" name="Google Shape;1470;p65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471" name="Google Shape;1471;p65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65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3" name="Google Shape;1473;p65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1474;p65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5" name="Google Shape;1475;p65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476" name="Google Shape;1476;p65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477" name="Google Shape;1477;p65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65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65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0" name="Google Shape;1480;p65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481" name="Google Shape;1481;p65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65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65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4" name="Google Shape;1484;p65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485" name="Google Shape;1485;p65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65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65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8" name="Google Shape;1488;p65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489" name="Google Shape;1489;p65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65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65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92" name="Google Shape;1492;p65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493" name="Google Shape;1493;p65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1494;p65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1495;p65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65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65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65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65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1500;p65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1" name="Google Shape;1501;p65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502" name="Google Shape;1502;p65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65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p65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65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65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7" name="Google Shape;1507;p65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65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65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65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1511;p65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p65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p65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65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p65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p65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1517;p65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8" name="Google Shape;1518;p65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65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65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65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65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65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65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65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6" name="Google Shape;1526;p65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527" name="Google Shape;1527;p65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528" name="Google Shape;1528;p65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9" name="Google Shape;1529;p65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0" name="Google Shape;1530;p65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531" name="Google Shape;1531;p65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65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3" name="Google Shape;1533;p65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534" name="Google Shape;1534;p65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1535;p65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536" name="Google Shape;1536;p65"/>
          <p:cNvSpPr txBox="1">
            <a:spLocks noGrp="1"/>
          </p:cNvSpPr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Diagrams and infographics</a:t>
            </a:r>
            <a:endParaRPr sz="2000"/>
          </a:p>
        </p:txBody>
      </p:sp>
      <p:sp>
        <p:nvSpPr>
          <p:cNvPr id="1537" name="Google Shape;1537;p6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54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66"/>
          <p:cNvSpPr txBox="1"/>
          <p:nvPr/>
        </p:nvSpPr>
        <p:spPr>
          <a:xfrm>
            <a:off x="1136950" y="664263"/>
            <a:ext cx="70041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latin typeface="Inter Light"/>
                <a:ea typeface="Inter Light"/>
                <a:cs typeface="Inter Light"/>
                <a:sym typeface="Inter Light"/>
              </a:rPr>
              <a:t>You can also use any emoji as an icon!</a:t>
            </a:r>
            <a:endParaRPr sz="1200">
              <a:latin typeface="Inter Light"/>
              <a:ea typeface="Inter Light"/>
              <a:cs typeface="Inter Light"/>
              <a:sym typeface="Inter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latin typeface="Inter Light"/>
                <a:ea typeface="Inter Light"/>
                <a:cs typeface="Inter Light"/>
                <a:sym typeface="Inter Light"/>
              </a:rPr>
              <a:t>And of course it resizes without losing quality.</a:t>
            </a:r>
            <a:endParaRPr sz="1200">
              <a:latin typeface="Inter Light"/>
              <a:ea typeface="Inter Light"/>
              <a:cs typeface="Inter Light"/>
              <a:sym typeface="Inter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Inter Light"/>
                <a:ea typeface="Inter Light"/>
                <a:cs typeface="Inter Light"/>
                <a:sym typeface="Inter Light"/>
              </a:rPr>
              <a:t>How? Follow Google instructions https://twitter.com/googledocs/status/730087240156643328</a:t>
            </a:r>
            <a:endParaRPr sz="1200"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543" name="Google Shape;1543;p66"/>
          <p:cNvSpPr txBox="1"/>
          <p:nvPr/>
        </p:nvSpPr>
        <p:spPr>
          <a:xfrm>
            <a:off x="1002900" y="2124238"/>
            <a:ext cx="7138200" cy="20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latin typeface="Poppins Light"/>
                <a:ea typeface="Poppins Light"/>
                <a:cs typeface="Poppins Light"/>
                <a:sym typeface="Poppins Light"/>
              </a:rPr>
              <a:t>✋👆👉👍👤👦👧👨👩👪💃🏃💑❤😂😉😋😒😭👶😸🐟🍒🍔💣📌📖🔨🎃🎈🎨🏈🏰🌏🔌🔑</a:t>
            </a:r>
            <a:r>
              <a:rPr lang="fr" sz="24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 </a:t>
            </a:r>
            <a:r>
              <a:rPr lang="fr"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and many more...</a:t>
            </a:r>
            <a:endParaRPr sz="24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544" name="Google Shape;1544;p6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9" name="Google Shape;1549;p6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0" name="Google Shape;1550;p67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434343"/>
                </a:solidFill>
                <a:latin typeface="Spectral"/>
                <a:ea typeface="Spectral"/>
                <a:cs typeface="Spectral"/>
                <a:sym typeface="Spectral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grpSp>
        <p:nvGrpSpPr>
          <p:cNvPr id="1551" name="Google Shape;1551;p67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552" name="Google Shape;1552;p67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553" name="Google Shape;1553;p67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20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4" name="Google Shape;1554;p67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555" name="Google Shape;1555;p67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556" name="Google Shape;1556;p67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20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7" name="Google Shape;1557;p67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558" name="Google Shape;1558;p67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559" name="Google Shape;1559;p67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20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60" name="Google Shape;1560;p67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561" name="Google Shape;1561;p67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562" name="Google Shape;1562;p67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20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63" name="Google Shape;1563;p67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sp>
        <p:nvSpPr>
          <p:cNvPr id="1564" name="Google Shape;1564;p6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56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>
            <a:spLocks noGrp="1"/>
          </p:cNvSpPr>
          <p:nvPr>
            <p:ph type="ctrTitle"/>
          </p:nvPr>
        </p:nvSpPr>
        <p:spPr>
          <a:xfrm>
            <a:off x="2672401" y="1275850"/>
            <a:ext cx="4346155" cy="18749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Etat des lieux du handicap</a:t>
            </a:r>
            <a:endParaRPr dirty="0"/>
          </a:p>
        </p:txBody>
      </p:sp>
      <p:sp>
        <p:nvSpPr>
          <p:cNvPr id="143" name="Google Shape;143;p30"/>
          <p:cNvSpPr/>
          <p:nvPr/>
        </p:nvSpPr>
        <p:spPr>
          <a:xfrm>
            <a:off x="1481181" y="1738950"/>
            <a:ext cx="832800" cy="83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44" name="Google Shape;144;p30"/>
          <p:cNvSpPr txBox="1"/>
          <p:nvPr/>
        </p:nvSpPr>
        <p:spPr>
          <a:xfrm>
            <a:off x="1608081" y="1918105"/>
            <a:ext cx="5790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4700" b="1" dirty="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3</a:t>
            </a:r>
            <a:endParaRPr sz="4700" b="1" dirty="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  <p:extLst>
      <p:ext uri="{BB962C8B-B14F-4D97-AF65-F5344CB8AC3E}">
        <p14:creationId xmlns:p14="http://schemas.microsoft.com/office/powerpoint/2010/main" val="1538864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5"/>
          <p:cNvSpPr txBox="1">
            <a:spLocks noGrp="1"/>
          </p:cNvSpPr>
          <p:nvPr>
            <p:ph type="title"/>
          </p:nvPr>
        </p:nvSpPr>
        <p:spPr>
          <a:xfrm>
            <a:off x="422336" y="708037"/>
            <a:ext cx="8429223" cy="12439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Quel est le pourcentage de personnes handicapées en France ?</a:t>
            </a:r>
            <a:endParaRPr dirty="0"/>
          </a:p>
        </p:txBody>
      </p:sp>
      <p:sp>
        <p:nvSpPr>
          <p:cNvPr id="184" name="Google Shape;184;p3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7</a:t>
            </a:fld>
            <a:endParaRPr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31737CCA-8FB2-E24A-7682-E85A62DF9C5E}"/>
              </a:ext>
            </a:extLst>
          </p:cNvPr>
          <p:cNvGrpSpPr/>
          <p:nvPr/>
        </p:nvGrpSpPr>
        <p:grpSpPr>
          <a:xfrm>
            <a:off x="3276371" y="2482908"/>
            <a:ext cx="1260000" cy="1197000"/>
            <a:chOff x="3145039" y="2392756"/>
            <a:chExt cx="1260000" cy="1197000"/>
          </a:xfrm>
        </p:grpSpPr>
        <p:sp>
          <p:nvSpPr>
            <p:cNvPr id="13" name="Google Shape;143;p30">
              <a:extLst>
                <a:ext uri="{FF2B5EF4-FFF2-40B4-BE49-F238E27FC236}">
                  <a16:creationId xmlns:a16="http://schemas.microsoft.com/office/drawing/2014/main" id="{586649AE-07E8-9048-CFA5-908AD5B337B6}"/>
                </a:ext>
              </a:extLst>
            </p:cNvPr>
            <p:cNvSpPr/>
            <p:nvPr/>
          </p:nvSpPr>
          <p:spPr>
            <a:xfrm>
              <a:off x="3145039" y="2392756"/>
              <a:ext cx="1260000" cy="119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6" name="Google Shape;181;p35">
              <a:extLst>
                <a:ext uri="{FF2B5EF4-FFF2-40B4-BE49-F238E27FC236}">
                  <a16:creationId xmlns:a16="http://schemas.microsoft.com/office/drawing/2014/main" id="{3A35B196-D317-CBE8-77CA-B1D71DFF7A0C}"/>
                </a:ext>
              </a:extLst>
            </p:cNvPr>
            <p:cNvSpPr txBox="1">
              <a:spLocks/>
            </p:cNvSpPr>
            <p:nvPr/>
          </p:nvSpPr>
          <p:spPr>
            <a:xfrm>
              <a:off x="3145039" y="2744157"/>
              <a:ext cx="1212082" cy="4181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9845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Inter Light"/>
                <a:buChar char="￮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1pPr>
              <a:lvl2pPr marL="914400" marR="0" lvl="1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Inter Light"/>
                <a:buChar char="￮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2pPr>
              <a:lvl3pPr marL="1371600" marR="0" lvl="2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Inter Light"/>
                <a:buChar char="￮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3pPr>
              <a:lvl4pPr marL="1828800" marR="0" lvl="3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●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4pPr>
              <a:lvl5pPr marL="2286000" marR="0" lvl="4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○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5pPr>
              <a:lvl6pPr marL="2743200" marR="0" lvl="5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■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6pPr>
              <a:lvl7pPr marL="3200400" marR="0" lvl="6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●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7pPr>
              <a:lvl8pPr marL="3657600" marR="0" lvl="7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○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8pPr>
              <a:lvl9pPr marL="4114800" marR="0" lvl="8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■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9pPr>
            </a:lstStyle>
            <a:p>
              <a:pPr marL="0" indent="0" algn="ctr">
                <a:buFont typeface="Inter Light"/>
                <a:buNone/>
              </a:pPr>
              <a:r>
                <a:rPr lang="fr" sz="3600" b="1" dirty="0"/>
                <a:t>17%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F8973FAE-CCEF-16E1-0A12-80D0F8DBC825}"/>
              </a:ext>
            </a:extLst>
          </p:cNvPr>
          <p:cNvGrpSpPr/>
          <p:nvPr/>
        </p:nvGrpSpPr>
        <p:grpSpPr>
          <a:xfrm>
            <a:off x="4739295" y="2482908"/>
            <a:ext cx="1334115" cy="1197000"/>
            <a:chOff x="4610333" y="2392756"/>
            <a:chExt cx="1334115" cy="1197000"/>
          </a:xfrm>
        </p:grpSpPr>
        <p:sp>
          <p:nvSpPr>
            <p:cNvPr id="11" name="Google Shape;143;p30">
              <a:extLst>
                <a:ext uri="{FF2B5EF4-FFF2-40B4-BE49-F238E27FC236}">
                  <a16:creationId xmlns:a16="http://schemas.microsoft.com/office/drawing/2014/main" id="{7B6FC771-A26C-FC19-659A-92E3F314420B}"/>
                </a:ext>
              </a:extLst>
            </p:cNvPr>
            <p:cNvSpPr/>
            <p:nvPr/>
          </p:nvSpPr>
          <p:spPr>
            <a:xfrm>
              <a:off x="4610333" y="2392756"/>
              <a:ext cx="1260000" cy="119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7" name="Google Shape;181;p35">
              <a:extLst>
                <a:ext uri="{FF2B5EF4-FFF2-40B4-BE49-F238E27FC236}">
                  <a16:creationId xmlns:a16="http://schemas.microsoft.com/office/drawing/2014/main" id="{CFA1666F-85F7-E509-EE3B-A26959728D26}"/>
                </a:ext>
              </a:extLst>
            </p:cNvPr>
            <p:cNvSpPr txBox="1">
              <a:spLocks/>
            </p:cNvSpPr>
            <p:nvPr/>
          </p:nvSpPr>
          <p:spPr>
            <a:xfrm>
              <a:off x="4623630" y="2740321"/>
              <a:ext cx="1320818" cy="4181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9845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Inter Light"/>
                <a:buChar char="￮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1pPr>
              <a:lvl2pPr marL="914400" marR="0" lvl="1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Inter Light"/>
                <a:buChar char="￮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2pPr>
              <a:lvl3pPr marL="1371600" marR="0" lvl="2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Inter Light"/>
                <a:buChar char="￮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3pPr>
              <a:lvl4pPr marL="1828800" marR="0" lvl="3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●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4pPr>
              <a:lvl5pPr marL="2286000" marR="0" lvl="4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○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5pPr>
              <a:lvl6pPr marL="2743200" marR="0" lvl="5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■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6pPr>
              <a:lvl7pPr marL="3200400" marR="0" lvl="6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●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7pPr>
              <a:lvl8pPr marL="3657600" marR="0" lvl="7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○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8pPr>
              <a:lvl9pPr marL="4114800" marR="0" lvl="8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■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9pPr>
            </a:lstStyle>
            <a:p>
              <a:pPr marL="0" indent="0" algn="ctr">
                <a:buFont typeface="Inter Light"/>
                <a:buNone/>
              </a:pPr>
              <a:r>
                <a:rPr lang="fr" sz="3600" b="1" dirty="0"/>
                <a:t>32%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50D01675-0315-B9B1-6D20-B18063F7EF8B}"/>
              </a:ext>
            </a:extLst>
          </p:cNvPr>
          <p:cNvGrpSpPr/>
          <p:nvPr/>
        </p:nvGrpSpPr>
        <p:grpSpPr>
          <a:xfrm>
            <a:off x="6147524" y="2482908"/>
            <a:ext cx="1320818" cy="1197000"/>
            <a:chOff x="6014666" y="2392756"/>
            <a:chExt cx="1320818" cy="1197000"/>
          </a:xfrm>
        </p:grpSpPr>
        <p:sp>
          <p:nvSpPr>
            <p:cNvPr id="12" name="Google Shape;143;p30">
              <a:extLst>
                <a:ext uri="{FF2B5EF4-FFF2-40B4-BE49-F238E27FC236}">
                  <a16:creationId xmlns:a16="http://schemas.microsoft.com/office/drawing/2014/main" id="{6A118977-DEF4-730A-DCFF-DA01977D8186}"/>
                </a:ext>
              </a:extLst>
            </p:cNvPr>
            <p:cNvSpPr/>
            <p:nvPr/>
          </p:nvSpPr>
          <p:spPr>
            <a:xfrm>
              <a:off x="6014666" y="2392756"/>
              <a:ext cx="1260000" cy="119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8" name="Google Shape;181;p35">
              <a:extLst>
                <a:ext uri="{FF2B5EF4-FFF2-40B4-BE49-F238E27FC236}">
                  <a16:creationId xmlns:a16="http://schemas.microsoft.com/office/drawing/2014/main" id="{EB0D9C6D-EF4A-4288-DC3D-FBC10F943458}"/>
                </a:ext>
              </a:extLst>
            </p:cNvPr>
            <p:cNvSpPr txBox="1">
              <a:spLocks/>
            </p:cNvSpPr>
            <p:nvPr/>
          </p:nvSpPr>
          <p:spPr>
            <a:xfrm>
              <a:off x="6014666" y="2740321"/>
              <a:ext cx="1320818" cy="4181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9845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Inter Light"/>
                <a:buChar char="￮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1pPr>
              <a:lvl2pPr marL="914400" marR="0" lvl="1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Inter Light"/>
                <a:buChar char="￮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2pPr>
              <a:lvl3pPr marL="1371600" marR="0" lvl="2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Inter Light"/>
                <a:buChar char="￮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3pPr>
              <a:lvl4pPr marL="1828800" marR="0" lvl="3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●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4pPr>
              <a:lvl5pPr marL="2286000" marR="0" lvl="4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○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5pPr>
              <a:lvl6pPr marL="2743200" marR="0" lvl="5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■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6pPr>
              <a:lvl7pPr marL="3200400" marR="0" lvl="6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●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7pPr>
              <a:lvl8pPr marL="3657600" marR="0" lvl="7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○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8pPr>
              <a:lvl9pPr marL="4114800" marR="0" lvl="8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■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9pPr>
            </a:lstStyle>
            <a:p>
              <a:pPr marL="0" indent="0" algn="ctr">
                <a:buFont typeface="Inter Light"/>
                <a:buNone/>
              </a:pPr>
              <a:r>
                <a:rPr lang="fr" sz="3600" b="1" dirty="0"/>
                <a:t>48%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43B16436-BF84-572F-B235-C17E93D6A34F}"/>
              </a:ext>
            </a:extLst>
          </p:cNvPr>
          <p:cNvGrpSpPr/>
          <p:nvPr/>
        </p:nvGrpSpPr>
        <p:grpSpPr>
          <a:xfrm>
            <a:off x="1872209" y="2482908"/>
            <a:ext cx="1260000" cy="1197000"/>
            <a:chOff x="1827133" y="2392756"/>
            <a:chExt cx="1260000" cy="1197000"/>
          </a:xfrm>
        </p:grpSpPr>
        <p:sp>
          <p:nvSpPr>
            <p:cNvPr id="20" name="Google Shape;143;p30">
              <a:extLst>
                <a:ext uri="{FF2B5EF4-FFF2-40B4-BE49-F238E27FC236}">
                  <a16:creationId xmlns:a16="http://schemas.microsoft.com/office/drawing/2014/main" id="{99056197-1E73-BFAA-279F-D00CCD8B0BB7}"/>
                </a:ext>
              </a:extLst>
            </p:cNvPr>
            <p:cNvSpPr/>
            <p:nvPr/>
          </p:nvSpPr>
          <p:spPr>
            <a:xfrm>
              <a:off x="1827133" y="2392756"/>
              <a:ext cx="1260000" cy="119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1" name="Google Shape;181;p35">
              <a:extLst>
                <a:ext uri="{FF2B5EF4-FFF2-40B4-BE49-F238E27FC236}">
                  <a16:creationId xmlns:a16="http://schemas.microsoft.com/office/drawing/2014/main" id="{11C314FB-AD8B-7AB3-7C0C-76EB54D176D0}"/>
                </a:ext>
              </a:extLst>
            </p:cNvPr>
            <p:cNvSpPr txBox="1">
              <a:spLocks/>
            </p:cNvSpPr>
            <p:nvPr/>
          </p:nvSpPr>
          <p:spPr>
            <a:xfrm>
              <a:off x="1875051" y="2740321"/>
              <a:ext cx="1212082" cy="4181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9845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Inter Light"/>
                <a:buChar char="￮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1pPr>
              <a:lvl2pPr marL="914400" marR="0" lvl="1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Inter Light"/>
                <a:buChar char="￮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2pPr>
              <a:lvl3pPr marL="1371600" marR="0" lvl="2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Inter Light"/>
                <a:buChar char="￮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3pPr>
              <a:lvl4pPr marL="1828800" marR="0" lvl="3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●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4pPr>
              <a:lvl5pPr marL="2286000" marR="0" lvl="4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○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5pPr>
              <a:lvl6pPr marL="2743200" marR="0" lvl="5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■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6pPr>
              <a:lvl7pPr marL="3200400" marR="0" lvl="6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●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7pPr>
              <a:lvl8pPr marL="3657600" marR="0" lvl="7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○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8pPr>
              <a:lvl9pPr marL="4114800" marR="0" lvl="8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■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9pPr>
            </a:lstStyle>
            <a:p>
              <a:pPr marL="0" indent="0" algn="ctr">
                <a:buFont typeface="Inter Light"/>
                <a:buNone/>
              </a:pPr>
              <a:r>
                <a:rPr lang="fr" sz="3600" b="1" dirty="0"/>
                <a:t>9%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347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5"/>
          <p:cNvSpPr txBox="1">
            <a:spLocks noGrp="1"/>
          </p:cNvSpPr>
          <p:nvPr>
            <p:ph type="title"/>
          </p:nvPr>
        </p:nvSpPr>
        <p:spPr>
          <a:xfrm>
            <a:off x="357388" y="1397357"/>
            <a:ext cx="8429223" cy="18607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Quel est le handicap qui est tellement généralisé qu’on n’y pense pas alors qu’il y a 70% de personnes qui l’ont ?</a:t>
            </a:r>
            <a:endParaRPr dirty="0"/>
          </a:p>
        </p:txBody>
      </p:sp>
      <p:sp>
        <p:nvSpPr>
          <p:cNvPr id="184" name="Google Shape;184;p3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2783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5"/>
          <p:cNvSpPr txBox="1">
            <a:spLocks noGrp="1"/>
          </p:cNvSpPr>
          <p:nvPr>
            <p:ph type="title"/>
          </p:nvPr>
        </p:nvSpPr>
        <p:spPr>
          <a:xfrm>
            <a:off x="403018" y="283335"/>
            <a:ext cx="8429223" cy="18746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 dirty="0"/>
              <a:t>Quel est le taux de chômage des personnes handicapées en France en sachant qu’au total, le taux de chômage comportant les personnes sans handicap est de 7,5% ?</a:t>
            </a:r>
            <a:endParaRPr sz="2800" dirty="0"/>
          </a:p>
        </p:txBody>
      </p:sp>
      <p:sp>
        <p:nvSpPr>
          <p:cNvPr id="184" name="Google Shape;184;p3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9</a:t>
            </a:fld>
            <a:endParaRPr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31737CCA-8FB2-E24A-7682-E85A62DF9C5E}"/>
              </a:ext>
            </a:extLst>
          </p:cNvPr>
          <p:cNvGrpSpPr/>
          <p:nvPr/>
        </p:nvGrpSpPr>
        <p:grpSpPr>
          <a:xfrm>
            <a:off x="3276371" y="2482908"/>
            <a:ext cx="1260000" cy="1197000"/>
            <a:chOff x="3145039" y="2392756"/>
            <a:chExt cx="1260000" cy="1197000"/>
          </a:xfrm>
        </p:grpSpPr>
        <p:sp>
          <p:nvSpPr>
            <p:cNvPr id="13" name="Google Shape;143;p30">
              <a:extLst>
                <a:ext uri="{FF2B5EF4-FFF2-40B4-BE49-F238E27FC236}">
                  <a16:creationId xmlns:a16="http://schemas.microsoft.com/office/drawing/2014/main" id="{586649AE-07E8-9048-CFA5-908AD5B337B6}"/>
                </a:ext>
              </a:extLst>
            </p:cNvPr>
            <p:cNvSpPr/>
            <p:nvPr/>
          </p:nvSpPr>
          <p:spPr>
            <a:xfrm>
              <a:off x="3145039" y="2392756"/>
              <a:ext cx="1260000" cy="119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6" name="Google Shape;181;p35">
              <a:extLst>
                <a:ext uri="{FF2B5EF4-FFF2-40B4-BE49-F238E27FC236}">
                  <a16:creationId xmlns:a16="http://schemas.microsoft.com/office/drawing/2014/main" id="{3A35B196-D317-CBE8-77CA-B1D71DFF7A0C}"/>
                </a:ext>
              </a:extLst>
            </p:cNvPr>
            <p:cNvSpPr txBox="1">
              <a:spLocks/>
            </p:cNvSpPr>
            <p:nvPr/>
          </p:nvSpPr>
          <p:spPr>
            <a:xfrm>
              <a:off x="3145039" y="2744157"/>
              <a:ext cx="1260000" cy="4181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9845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Inter Light"/>
                <a:buChar char="￮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1pPr>
              <a:lvl2pPr marL="914400" marR="0" lvl="1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Inter Light"/>
                <a:buChar char="￮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2pPr>
              <a:lvl3pPr marL="1371600" marR="0" lvl="2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Inter Light"/>
                <a:buChar char="￮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3pPr>
              <a:lvl4pPr marL="1828800" marR="0" lvl="3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●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4pPr>
              <a:lvl5pPr marL="2286000" marR="0" lvl="4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○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5pPr>
              <a:lvl6pPr marL="2743200" marR="0" lvl="5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■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6pPr>
              <a:lvl7pPr marL="3200400" marR="0" lvl="6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●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7pPr>
              <a:lvl8pPr marL="3657600" marR="0" lvl="7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○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8pPr>
              <a:lvl9pPr marL="4114800" marR="0" lvl="8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■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9pPr>
            </a:lstStyle>
            <a:p>
              <a:pPr marL="0" indent="0" algn="ctr">
                <a:buFont typeface="Inter Light"/>
                <a:buNone/>
              </a:pPr>
              <a:r>
                <a:rPr lang="fr" sz="3600" b="1" dirty="0"/>
                <a:t>8%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F8973FAE-CCEF-16E1-0A12-80D0F8DBC825}"/>
              </a:ext>
            </a:extLst>
          </p:cNvPr>
          <p:cNvGrpSpPr/>
          <p:nvPr/>
        </p:nvGrpSpPr>
        <p:grpSpPr>
          <a:xfrm>
            <a:off x="4708886" y="2482908"/>
            <a:ext cx="1320818" cy="1197000"/>
            <a:chOff x="4579924" y="2392756"/>
            <a:chExt cx="1320818" cy="1197000"/>
          </a:xfrm>
        </p:grpSpPr>
        <p:sp>
          <p:nvSpPr>
            <p:cNvPr id="11" name="Google Shape;143;p30">
              <a:extLst>
                <a:ext uri="{FF2B5EF4-FFF2-40B4-BE49-F238E27FC236}">
                  <a16:creationId xmlns:a16="http://schemas.microsoft.com/office/drawing/2014/main" id="{7B6FC771-A26C-FC19-659A-92E3F314420B}"/>
                </a:ext>
              </a:extLst>
            </p:cNvPr>
            <p:cNvSpPr/>
            <p:nvPr/>
          </p:nvSpPr>
          <p:spPr>
            <a:xfrm>
              <a:off x="4610333" y="2392756"/>
              <a:ext cx="1260000" cy="119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7" name="Google Shape;181;p35">
              <a:extLst>
                <a:ext uri="{FF2B5EF4-FFF2-40B4-BE49-F238E27FC236}">
                  <a16:creationId xmlns:a16="http://schemas.microsoft.com/office/drawing/2014/main" id="{CFA1666F-85F7-E509-EE3B-A26959728D26}"/>
                </a:ext>
              </a:extLst>
            </p:cNvPr>
            <p:cNvSpPr txBox="1">
              <a:spLocks/>
            </p:cNvSpPr>
            <p:nvPr/>
          </p:nvSpPr>
          <p:spPr>
            <a:xfrm>
              <a:off x="4579924" y="2740321"/>
              <a:ext cx="1320818" cy="4181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9845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Inter Light"/>
                <a:buChar char="￮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1pPr>
              <a:lvl2pPr marL="914400" marR="0" lvl="1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Inter Light"/>
                <a:buChar char="￮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2pPr>
              <a:lvl3pPr marL="1371600" marR="0" lvl="2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Inter Light"/>
                <a:buChar char="￮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3pPr>
              <a:lvl4pPr marL="1828800" marR="0" lvl="3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●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4pPr>
              <a:lvl5pPr marL="2286000" marR="0" lvl="4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○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5pPr>
              <a:lvl6pPr marL="2743200" marR="0" lvl="5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■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6pPr>
              <a:lvl7pPr marL="3200400" marR="0" lvl="6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●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7pPr>
              <a:lvl8pPr marL="3657600" marR="0" lvl="7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○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8pPr>
              <a:lvl9pPr marL="4114800" marR="0" lvl="8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■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9pPr>
            </a:lstStyle>
            <a:p>
              <a:pPr marL="0" indent="0" algn="ctr">
                <a:buFont typeface="Inter Light"/>
                <a:buNone/>
              </a:pPr>
              <a:r>
                <a:rPr lang="fr" sz="3600" b="1" dirty="0"/>
                <a:t>12%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50D01675-0315-B9B1-6D20-B18063F7EF8B}"/>
              </a:ext>
            </a:extLst>
          </p:cNvPr>
          <p:cNvGrpSpPr/>
          <p:nvPr/>
        </p:nvGrpSpPr>
        <p:grpSpPr>
          <a:xfrm>
            <a:off x="6117115" y="2482908"/>
            <a:ext cx="1320818" cy="1197000"/>
            <a:chOff x="5984257" y="2392756"/>
            <a:chExt cx="1320818" cy="1197000"/>
          </a:xfrm>
        </p:grpSpPr>
        <p:sp>
          <p:nvSpPr>
            <p:cNvPr id="12" name="Google Shape;143;p30">
              <a:extLst>
                <a:ext uri="{FF2B5EF4-FFF2-40B4-BE49-F238E27FC236}">
                  <a16:creationId xmlns:a16="http://schemas.microsoft.com/office/drawing/2014/main" id="{6A118977-DEF4-730A-DCFF-DA01977D8186}"/>
                </a:ext>
              </a:extLst>
            </p:cNvPr>
            <p:cNvSpPr/>
            <p:nvPr/>
          </p:nvSpPr>
          <p:spPr>
            <a:xfrm>
              <a:off x="6014666" y="2392756"/>
              <a:ext cx="1260000" cy="119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8" name="Google Shape;181;p35">
              <a:extLst>
                <a:ext uri="{FF2B5EF4-FFF2-40B4-BE49-F238E27FC236}">
                  <a16:creationId xmlns:a16="http://schemas.microsoft.com/office/drawing/2014/main" id="{EB0D9C6D-EF4A-4288-DC3D-FBC10F943458}"/>
                </a:ext>
              </a:extLst>
            </p:cNvPr>
            <p:cNvSpPr txBox="1">
              <a:spLocks/>
            </p:cNvSpPr>
            <p:nvPr/>
          </p:nvSpPr>
          <p:spPr>
            <a:xfrm>
              <a:off x="5984257" y="2740321"/>
              <a:ext cx="1320818" cy="4181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9845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Inter Light"/>
                <a:buChar char="￮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1pPr>
              <a:lvl2pPr marL="914400" marR="0" lvl="1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Inter Light"/>
                <a:buChar char="￮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2pPr>
              <a:lvl3pPr marL="1371600" marR="0" lvl="2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Inter Light"/>
                <a:buChar char="￮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3pPr>
              <a:lvl4pPr marL="1828800" marR="0" lvl="3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●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4pPr>
              <a:lvl5pPr marL="2286000" marR="0" lvl="4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○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5pPr>
              <a:lvl6pPr marL="2743200" marR="0" lvl="5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■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6pPr>
              <a:lvl7pPr marL="3200400" marR="0" lvl="6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●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7pPr>
              <a:lvl8pPr marL="3657600" marR="0" lvl="7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○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8pPr>
              <a:lvl9pPr marL="4114800" marR="0" lvl="8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■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9pPr>
            </a:lstStyle>
            <a:p>
              <a:pPr marL="0" indent="0" algn="ctr">
                <a:buFont typeface="Inter Light"/>
                <a:buNone/>
              </a:pPr>
              <a:r>
                <a:rPr lang="fr" sz="3600" b="1" dirty="0"/>
                <a:t>17%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43B16436-BF84-572F-B235-C17E93D6A34F}"/>
              </a:ext>
            </a:extLst>
          </p:cNvPr>
          <p:cNvGrpSpPr/>
          <p:nvPr/>
        </p:nvGrpSpPr>
        <p:grpSpPr>
          <a:xfrm>
            <a:off x="1872209" y="2482908"/>
            <a:ext cx="1260000" cy="1197000"/>
            <a:chOff x="1827133" y="2392756"/>
            <a:chExt cx="1260000" cy="1197000"/>
          </a:xfrm>
        </p:grpSpPr>
        <p:sp>
          <p:nvSpPr>
            <p:cNvPr id="20" name="Google Shape;143;p30">
              <a:extLst>
                <a:ext uri="{FF2B5EF4-FFF2-40B4-BE49-F238E27FC236}">
                  <a16:creationId xmlns:a16="http://schemas.microsoft.com/office/drawing/2014/main" id="{99056197-1E73-BFAA-279F-D00CCD8B0BB7}"/>
                </a:ext>
              </a:extLst>
            </p:cNvPr>
            <p:cNvSpPr/>
            <p:nvPr/>
          </p:nvSpPr>
          <p:spPr>
            <a:xfrm>
              <a:off x="1827133" y="2392756"/>
              <a:ext cx="1260000" cy="119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1" name="Google Shape;181;p35">
              <a:extLst>
                <a:ext uri="{FF2B5EF4-FFF2-40B4-BE49-F238E27FC236}">
                  <a16:creationId xmlns:a16="http://schemas.microsoft.com/office/drawing/2014/main" id="{11C314FB-AD8B-7AB3-7C0C-76EB54D176D0}"/>
                </a:ext>
              </a:extLst>
            </p:cNvPr>
            <p:cNvSpPr txBox="1">
              <a:spLocks/>
            </p:cNvSpPr>
            <p:nvPr/>
          </p:nvSpPr>
          <p:spPr>
            <a:xfrm>
              <a:off x="1851092" y="2740321"/>
              <a:ext cx="1212082" cy="4181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9845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Inter Light"/>
                <a:buChar char="￮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1pPr>
              <a:lvl2pPr marL="914400" marR="0" lvl="1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Inter Light"/>
                <a:buChar char="￮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2pPr>
              <a:lvl3pPr marL="1371600" marR="0" lvl="2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Inter Light"/>
                <a:buChar char="￮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3pPr>
              <a:lvl4pPr marL="1828800" marR="0" lvl="3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●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4pPr>
              <a:lvl5pPr marL="2286000" marR="0" lvl="4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○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5pPr>
              <a:lvl6pPr marL="2743200" marR="0" lvl="5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■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6pPr>
              <a:lvl7pPr marL="3200400" marR="0" lvl="6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●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7pPr>
              <a:lvl8pPr marL="3657600" marR="0" lvl="7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○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8pPr>
              <a:lvl9pPr marL="4114800" marR="0" lvl="8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■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9pPr>
            </a:lstStyle>
            <a:p>
              <a:pPr marL="0" indent="0" algn="ctr">
                <a:buFont typeface="Inter Light"/>
                <a:buNone/>
              </a:pPr>
              <a:r>
                <a:rPr lang="fr" sz="3600" b="1" dirty="0"/>
                <a:t>5%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04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ymbel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EFEFEF"/>
      </a:lt2>
      <a:accent1>
        <a:srgbClr val="EE1B48"/>
      </a:accent1>
      <a:accent2>
        <a:srgbClr val="660621"/>
      </a:accent2>
      <a:accent3>
        <a:srgbClr val="A60A36"/>
      </a:accent3>
      <a:accent4>
        <a:srgbClr val="CC0C43"/>
      </a:accent4>
      <a:accent5>
        <a:srgbClr val="E60D4C"/>
      </a:accent5>
      <a:accent6>
        <a:srgbClr val="F20F4F"/>
      </a:accent6>
      <a:hlink>
        <a:srgbClr val="EE1B4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1768</Words>
  <Application>Microsoft Office PowerPoint</Application>
  <PresentationFormat>Affichage à l'écran (16:9)</PresentationFormat>
  <Paragraphs>457</Paragraphs>
  <Slides>56</Slides>
  <Notes>56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56</vt:i4>
      </vt:variant>
    </vt:vector>
  </HeadingPairs>
  <TitlesOfParts>
    <vt:vector size="69" baseType="lpstr">
      <vt:lpstr>Spectral</vt:lpstr>
      <vt:lpstr>Poppins Light</vt:lpstr>
      <vt:lpstr>Inter</vt:lpstr>
      <vt:lpstr>Poppins</vt:lpstr>
      <vt:lpstr>Fira Code</vt:lpstr>
      <vt:lpstr>Montserrat</vt:lpstr>
      <vt:lpstr>Spectral Light</vt:lpstr>
      <vt:lpstr>Arial</vt:lpstr>
      <vt:lpstr>Inter Light</vt:lpstr>
      <vt:lpstr>Calibri</vt:lpstr>
      <vt:lpstr>Fira Code Light</vt:lpstr>
      <vt:lpstr>Simple Light</vt:lpstr>
      <vt:lpstr>Cymbeline template</vt:lpstr>
      <vt:lpstr>Immersion dans les Situations de Handicap : participez à un panorama intéractif.</vt:lpstr>
      <vt:lpstr>Angi &amp; Emmanuelle</vt:lpstr>
      <vt:lpstr>Déroulement de l’atelier</vt:lpstr>
      <vt:lpstr>Atelier (3h)</vt:lpstr>
      <vt:lpstr>Objectifs de l’atelier</vt:lpstr>
      <vt:lpstr>Etat des lieux du handicap</vt:lpstr>
      <vt:lpstr>Quel est le pourcentage de personnes handicapées en France ?</vt:lpstr>
      <vt:lpstr>Quel est le handicap qui est tellement généralisé qu’on n’y pense pas alors qu’il y a 70% de personnes qui l’ont ?</vt:lpstr>
      <vt:lpstr>Quel est le taux de chômage des personnes handicapées en France en sachant qu’au total, le taux de chômage comportant les personnes sans handicap est de 7,5% ?</vt:lpstr>
      <vt:lpstr>12 millions</vt:lpstr>
      <vt:lpstr>Quelle est la différence entre une personne handicapée et une personne en situation de handicap ?</vt:lpstr>
      <vt:lpstr>Présentation PowerPoint</vt:lpstr>
      <vt:lpstr>Qu’est ce que l’accessibilité numérique ?</vt:lpstr>
      <vt:lpstr>Présentation du panorama interactif</vt:lpstr>
      <vt:lpstr>Amusez-vous !</vt:lpstr>
      <vt:lpstr>Exposé de vos reflexions</vt:lpstr>
      <vt:lpstr>Conclusion</vt:lpstr>
      <vt:lpstr>Merci !</vt:lpstr>
      <vt:lpstr>Crédits</vt:lpstr>
      <vt:lpstr>Présentation PowerPoint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Some code is worth 1000 words</vt:lpstr>
      <vt:lpstr>Présentation PowerPoint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Présentation PowerPoint</vt:lpstr>
      <vt:lpstr>Présentation PowerPoint</vt:lpstr>
      <vt:lpstr>Présentation PowerPoint</vt:lpstr>
      <vt:lpstr>Présentation PowerPoint</vt:lpstr>
      <vt:lpstr>Thanks!</vt:lpstr>
      <vt:lpstr>Credits</vt:lpstr>
      <vt:lpstr>Presentation design</vt:lpstr>
      <vt:lpstr>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Présentation PowerPoint</vt:lpstr>
      <vt:lpstr>Diagrams and infographics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Emmanuelle ABOAF</cp:lastModifiedBy>
  <cp:revision>13</cp:revision>
  <dcterms:modified xsi:type="dcterms:W3CDTF">2024-09-13T15:29:06Z</dcterms:modified>
</cp:coreProperties>
</file>